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80"/>
    <p:sldId id="257" r:id="rId81"/>
    <p:sldId id="258" r:id="rId82"/>
    <p:sldId id="259" r:id="rId83"/>
    <p:sldId id="260" r:id="rId84"/>
    <p:sldId id="261" r:id="rId85"/>
    <p:sldId id="262" r:id="rId86"/>
    <p:sldId id="263" r:id="rId87"/>
    <p:sldId id="264" r:id="rId88"/>
    <p:sldId id="265" r:id="rId89"/>
    <p:sldId id="266" r:id="rId90"/>
    <p:sldId id="267" r:id="rId91"/>
    <p:sldId id="268" r:id="rId92"/>
    <p:sldId id="269" r:id="rId93"/>
    <p:sldId id="270" r:id="rId94"/>
    <p:sldId id="271" r:id="rId95"/>
    <p:sldId id="272" r:id="rId96"/>
    <p:sldId id="273" r:id="rId97"/>
    <p:sldId id="274" r:id="rId98"/>
    <p:sldId id="275" r:id="rId99"/>
    <p:sldId id="276" r:id="rId100"/>
    <p:sldId id="277" r:id="rId101"/>
    <p:sldId id="278" r:id="rId102"/>
    <p:sldId id="279" r:id="rId103"/>
    <p:sldId id="280" r:id="rId104"/>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League Spartan" charset="1" panose="00000800000000000000"/>
      <p:regular r:id="rId13"/>
    </p:embeddedFont>
    <p:embeddedFont>
      <p:font typeface="Courier Prime" charset="1" panose="00000509000000000000"/>
      <p:regular r:id="rId14"/>
    </p:embeddedFont>
    <p:embeddedFont>
      <p:font typeface="Courier Prime Bold" charset="1" panose="00000809000000000000"/>
      <p:regular r:id="rId15"/>
    </p:embeddedFont>
    <p:embeddedFont>
      <p:font typeface="Courier Prime Italics" charset="1" panose="00000509000000000000"/>
      <p:regular r:id="rId16"/>
    </p:embeddedFont>
    <p:embeddedFont>
      <p:font typeface="Courier Prime Bold Italics" charset="1" panose="00000809000000000000"/>
      <p:regular r:id="rId17"/>
    </p:embeddedFont>
    <p:embeddedFont>
      <p:font typeface="Squada One" charset="1" panose="02000000000000000000"/>
      <p:regular r:id="rId18"/>
    </p:embeddedFont>
    <p:embeddedFont>
      <p:font typeface="Days" charset="1" panose="02000505050000020004"/>
      <p:regular r:id="rId19"/>
    </p:embeddedFont>
    <p:embeddedFont>
      <p:font typeface="Agrandir Narrow" charset="1" panose="00000506000000000000"/>
      <p:regular r:id="rId20"/>
    </p:embeddedFont>
    <p:embeddedFont>
      <p:font typeface="Agrandir Narrow Bold" charset="1" panose="00000806000000000000"/>
      <p:regular r:id="rId21"/>
    </p:embeddedFont>
    <p:embeddedFont>
      <p:font typeface="Agrandir Narrow Italics" charset="1" panose="00000506000000000000"/>
      <p:regular r:id="rId22"/>
    </p:embeddedFont>
    <p:embeddedFont>
      <p:font typeface="Agrandir Narrow Bold Italics" charset="1" panose="00000806000000000000"/>
      <p:regular r:id="rId23"/>
    </p:embeddedFont>
    <p:embeddedFont>
      <p:font typeface="Agrandir Narrow Thin" charset="1" panose="00000206000000000000"/>
      <p:regular r:id="rId24"/>
    </p:embeddedFont>
    <p:embeddedFont>
      <p:font typeface="Agrandir Narrow Thin Italics" charset="1" panose="00000206000000000000"/>
      <p:regular r:id="rId25"/>
    </p:embeddedFont>
    <p:embeddedFont>
      <p:font typeface="Agrandir Narrow Medium" charset="1" panose="00000606000000000000"/>
      <p:regular r:id="rId26"/>
    </p:embeddedFont>
    <p:embeddedFont>
      <p:font typeface="Agrandir Narrow Medium Italics" charset="1" panose="00000606000000000000"/>
      <p:regular r:id="rId27"/>
    </p:embeddedFont>
    <p:embeddedFont>
      <p:font typeface="Agrandir Narrow Ultra-Bold" charset="1" panose="00000906000000000000"/>
      <p:regular r:id="rId28"/>
    </p:embeddedFont>
    <p:embeddedFont>
      <p:font typeface="Agrandir Narrow Ultra-Bold Italics" charset="1" panose="00000906000000000000"/>
      <p:regular r:id="rId29"/>
    </p:embeddedFont>
    <p:embeddedFont>
      <p:font typeface="Agrandir Narrow Heavy" charset="1" panose="00000A06000000000000"/>
      <p:regular r:id="rId30"/>
    </p:embeddedFont>
    <p:embeddedFont>
      <p:font typeface="Agrandir Narrow Heavy Italics" charset="1" panose="00000A06000000000000"/>
      <p:regular r:id="rId31"/>
    </p:embeddedFont>
    <p:embeddedFont>
      <p:font typeface="Poppins" charset="1" panose="00000500000000000000"/>
      <p:regular r:id="rId32"/>
    </p:embeddedFont>
    <p:embeddedFont>
      <p:font typeface="Poppins Bold" charset="1" panose="00000800000000000000"/>
      <p:regular r:id="rId33"/>
    </p:embeddedFont>
    <p:embeddedFont>
      <p:font typeface="Poppins Italics" charset="1" panose="00000500000000000000"/>
      <p:regular r:id="rId34"/>
    </p:embeddedFont>
    <p:embeddedFont>
      <p:font typeface="Poppins Bold Italics" charset="1" panose="00000800000000000000"/>
      <p:regular r:id="rId35"/>
    </p:embeddedFont>
    <p:embeddedFont>
      <p:font typeface="Poppins Thin" charset="1" panose="00000300000000000000"/>
      <p:regular r:id="rId36"/>
    </p:embeddedFont>
    <p:embeddedFont>
      <p:font typeface="Poppins Thin Italics" charset="1" panose="00000300000000000000"/>
      <p:regular r:id="rId37"/>
    </p:embeddedFont>
    <p:embeddedFont>
      <p:font typeface="Poppins Extra-Light" charset="1" panose="00000300000000000000"/>
      <p:regular r:id="rId38"/>
    </p:embeddedFont>
    <p:embeddedFont>
      <p:font typeface="Poppins Extra-Light Italics" charset="1" panose="00000300000000000000"/>
      <p:regular r:id="rId39"/>
    </p:embeddedFont>
    <p:embeddedFont>
      <p:font typeface="Poppins Light" charset="1" panose="00000400000000000000"/>
      <p:regular r:id="rId40"/>
    </p:embeddedFont>
    <p:embeddedFont>
      <p:font typeface="Poppins Light Italics" charset="1" panose="00000400000000000000"/>
      <p:regular r:id="rId41"/>
    </p:embeddedFont>
    <p:embeddedFont>
      <p:font typeface="Poppins Medium" charset="1" panose="00000600000000000000"/>
      <p:regular r:id="rId42"/>
    </p:embeddedFont>
    <p:embeddedFont>
      <p:font typeface="Poppins Medium Italics" charset="1" panose="00000600000000000000"/>
      <p:regular r:id="rId43"/>
    </p:embeddedFont>
    <p:embeddedFont>
      <p:font typeface="Poppins Semi-Bold" charset="1" panose="00000700000000000000"/>
      <p:regular r:id="rId44"/>
    </p:embeddedFont>
    <p:embeddedFont>
      <p:font typeface="Poppins Semi-Bold Italics" charset="1" panose="00000700000000000000"/>
      <p:regular r:id="rId45"/>
    </p:embeddedFont>
    <p:embeddedFont>
      <p:font typeface="Poppins Ultra-Bold" charset="1" panose="00000900000000000000"/>
      <p:regular r:id="rId46"/>
    </p:embeddedFont>
    <p:embeddedFont>
      <p:font typeface="Poppins Ultra-Bold Italics" charset="1" panose="00000900000000000000"/>
      <p:regular r:id="rId47"/>
    </p:embeddedFont>
    <p:embeddedFont>
      <p:font typeface="Poppins Heavy" charset="1" panose="00000A00000000000000"/>
      <p:regular r:id="rId48"/>
    </p:embeddedFont>
    <p:embeddedFont>
      <p:font typeface="Poppins Heavy Italics" charset="1" panose="00000A00000000000000"/>
      <p:regular r:id="rId49"/>
    </p:embeddedFont>
    <p:embeddedFont>
      <p:font typeface="Open Sauce" charset="1" panose="00000500000000000000"/>
      <p:regular r:id="rId50"/>
    </p:embeddedFont>
    <p:embeddedFont>
      <p:font typeface="Open Sauce Bold" charset="1" panose="00000800000000000000"/>
      <p:regular r:id="rId51"/>
    </p:embeddedFont>
    <p:embeddedFont>
      <p:font typeface="Open Sauce Italics" charset="1" panose="00000500000000000000"/>
      <p:regular r:id="rId52"/>
    </p:embeddedFont>
    <p:embeddedFont>
      <p:font typeface="Open Sauce Bold Italics" charset="1" panose="00000800000000000000"/>
      <p:regular r:id="rId53"/>
    </p:embeddedFont>
    <p:embeddedFont>
      <p:font typeface="Open Sauce Light" charset="1" panose="00000400000000000000"/>
      <p:regular r:id="rId54"/>
    </p:embeddedFont>
    <p:embeddedFont>
      <p:font typeface="Open Sauce Light Italics" charset="1" panose="00000400000000000000"/>
      <p:regular r:id="rId55"/>
    </p:embeddedFont>
    <p:embeddedFont>
      <p:font typeface="Open Sauce Medium" charset="1" panose="00000600000000000000"/>
      <p:regular r:id="rId56"/>
    </p:embeddedFont>
    <p:embeddedFont>
      <p:font typeface="Open Sauce Medium Italics" charset="1" panose="00000600000000000000"/>
      <p:regular r:id="rId57"/>
    </p:embeddedFont>
    <p:embeddedFont>
      <p:font typeface="Open Sauce Semi-Bold" charset="1" panose="00000700000000000000"/>
      <p:regular r:id="rId58"/>
    </p:embeddedFont>
    <p:embeddedFont>
      <p:font typeface="Open Sauce Semi-Bold Italics" charset="1" panose="00000700000000000000"/>
      <p:regular r:id="rId59"/>
    </p:embeddedFont>
    <p:embeddedFont>
      <p:font typeface="Open Sauce Heavy" charset="1" panose="00000A00000000000000"/>
      <p:regular r:id="rId60"/>
    </p:embeddedFont>
    <p:embeddedFont>
      <p:font typeface="Open Sauce Heavy Italics" charset="1" panose="00000A00000000000000"/>
      <p:regular r:id="rId61"/>
    </p:embeddedFont>
    <p:embeddedFont>
      <p:font typeface="Open Sans" charset="1" panose="020B0606030504020204"/>
      <p:regular r:id="rId62"/>
    </p:embeddedFont>
    <p:embeddedFont>
      <p:font typeface="Open Sans Bold" charset="1" panose="020B0806030504020204"/>
      <p:regular r:id="rId63"/>
    </p:embeddedFont>
    <p:embeddedFont>
      <p:font typeface="Open Sans Italics" charset="1" panose="020B0606030504020204"/>
      <p:regular r:id="rId64"/>
    </p:embeddedFont>
    <p:embeddedFont>
      <p:font typeface="Open Sans Bold Italics" charset="1" panose="020B0806030504020204"/>
      <p:regular r:id="rId65"/>
    </p:embeddedFont>
    <p:embeddedFont>
      <p:font typeface="Open Sans Light" charset="1" panose="020B0306030504020204"/>
      <p:regular r:id="rId66"/>
    </p:embeddedFont>
    <p:embeddedFont>
      <p:font typeface="Open Sans Light Italics" charset="1" panose="020B0306030504020204"/>
      <p:regular r:id="rId67"/>
    </p:embeddedFont>
    <p:embeddedFont>
      <p:font typeface="Open Sans Ultra-Bold" charset="1" panose="00000000000000000000"/>
      <p:regular r:id="rId68"/>
    </p:embeddedFont>
    <p:embeddedFont>
      <p:font typeface="Open Sans Ultra-Bold Italics" charset="1" panose="00000000000000000000"/>
      <p:regular r:id="rId69"/>
    </p:embeddedFont>
    <p:embeddedFont>
      <p:font typeface="Lato" charset="1" panose="020F0502020204030203"/>
      <p:regular r:id="rId70"/>
    </p:embeddedFont>
    <p:embeddedFont>
      <p:font typeface="Lato Bold" charset="1" panose="020F0502020204030203"/>
      <p:regular r:id="rId71"/>
    </p:embeddedFont>
    <p:embeddedFont>
      <p:font typeface="Lato Italics" charset="1" panose="020F0502020204030203"/>
      <p:regular r:id="rId72"/>
    </p:embeddedFont>
    <p:embeddedFont>
      <p:font typeface="Lato Bold Italics" charset="1" panose="020F0502020204030203"/>
      <p:regular r:id="rId73"/>
    </p:embeddedFont>
    <p:embeddedFont>
      <p:font typeface="Lato Thin" charset="1" panose="020F0502020204030203"/>
      <p:regular r:id="rId74"/>
    </p:embeddedFont>
    <p:embeddedFont>
      <p:font typeface="Lato Thin Italics" charset="1" panose="020F0502020204030203"/>
      <p:regular r:id="rId75"/>
    </p:embeddedFont>
    <p:embeddedFont>
      <p:font typeface="Lato Light" charset="1" panose="020F0502020204030203"/>
      <p:regular r:id="rId76"/>
    </p:embeddedFont>
    <p:embeddedFont>
      <p:font typeface="Lato Light Italics" charset="1" panose="020F0502020204030203"/>
      <p:regular r:id="rId77"/>
    </p:embeddedFont>
    <p:embeddedFont>
      <p:font typeface="Lato Heavy" charset="1" panose="020F0502020204030203"/>
      <p:regular r:id="rId78"/>
    </p:embeddedFont>
    <p:embeddedFont>
      <p:font typeface="Lato Heavy Italics" charset="1" panose="020F0502020204030203"/>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1.xml" Type="http://schemas.openxmlformats.org/officeDocument/2006/relationships/slide"/><Relationship Id="rId101" Target="slides/slide22.xml" Type="http://schemas.openxmlformats.org/officeDocument/2006/relationships/slide"/><Relationship Id="rId102" Target="slides/slide23.xml" Type="http://schemas.openxmlformats.org/officeDocument/2006/relationships/slide"/><Relationship Id="rId103" Target="slides/slide24.xml" Type="http://schemas.openxmlformats.org/officeDocument/2006/relationships/slide"/><Relationship Id="rId104" Target="slides/slide2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slides/slide1.xml" Type="http://schemas.openxmlformats.org/officeDocument/2006/relationships/slide"/><Relationship Id="rId81" Target="slides/slide2.xml" Type="http://schemas.openxmlformats.org/officeDocument/2006/relationships/slide"/><Relationship Id="rId82" Target="slides/slide3.xml" Type="http://schemas.openxmlformats.org/officeDocument/2006/relationships/slide"/><Relationship Id="rId83" Target="slides/slide4.xml" Type="http://schemas.openxmlformats.org/officeDocument/2006/relationships/slide"/><Relationship Id="rId84" Target="slides/slide5.xml" Type="http://schemas.openxmlformats.org/officeDocument/2006/relationships/slide"/><Relationship Id="rId85" Target="slides/slide6.xml" Type="http://schemas.openxmlformats.org/officeDocument/2006/relationships/slide"/><Relationship Id="rId86" Target="slides/slide7.xml" Type="http://schemas.openxmlformats.org/officeDocument/2006/relationships/slide"/><Relationship Id="rId87" Target="slides/slide8.xml" Type="http://schemas.openxmlformats.org/officeDocument/2006/relationships/slide"/><Relationship Id="rId88" Target="slides/slide9.xml" Type="http://schemas.openxmlformats.org/officeDocument/2006/relationships/slide"/><Relationship Id="rId89" Target="slides/slide10.xml" Type="http://schemas.openxmlformats.org/officeDocument/2006/relationships/slide"/><Relationship Id="rId9" Target="fonts/font9.fntdata" Type="http://schemas.openxmlformats.org/officeDocument/2006/relationships/font"/><Relationship Id="rId90" Target="slides/slide11.xml" Type="http://schemas.openxmlformats.org/officeDocument/2006/relationships/slide"/><Relationship Id="rId91" Target="slides/slide12.xml" Type="http://schemas.openxmlformats.org/officeDocument/2006/relationships/slide"/><Relationship Id="rId92" Target="slides/slide13.xml" Type="http://schemas.openxmlformats.org/officeDocument/2006/relationships/slide"/><Relationship Id="rId93" Target="slides/slide14.xml" Type="http://schemas.openxmlformats.org/officeDocument/2006/relationships/slide"/><Relationship Id="rId94" Target="slides/slide15.xml" Type="http://schemas.openxmlformats.org/officeDocument/2006/relationships/slide"/><Relationship Id="rId95" Target="slides/slide16.xml" Type="http://schemas.openxmlformats.org/officeDocument/2006/relationships/slide"/><Relationship Id="rId96" Target="slides/slide17.xml" Type="http://schemas.openxmlformats.org/officeDocument/2006/relationships/slide"/><Relationship Id="rId97" Target="slides/slide18.xml" Type="http://schemas.openxmlformats.org/officeDocument/2006/relationships/slide"/><Relationship Id="rId98" Target="slides/slide19.xml" Type="http://schemas.openxmlformats.org/officeDocument/2006/relationships/slide"/><Relationship Id="rId99" Target="slides/slide20.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https://i.imgflip.com/5t8nzb.mp4"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9918181" y="3951035"/>
            <a:ext cx="4929265" cy="318903"/>
          </a:xfrm>
          <a:prstGeom prst="rect">
            <a:avLst/>
          </a:prstGeom>
        </p:spPr>
        <p:txBody>
          <a:bodyPr anchor="t" rtlCol="false" tIns="0" lIns="0" bIns="0" rIns="0">
            <a:spAutoFit/>
          </a:bodyPr>
          <a:lstStyle/>
          <a:p>
            <a:pPr algn="r">
              <a:lnSpc>
                <a:spcPts val="2046"/>
              </a:lnSpc>
            </a:pPr>
            <a:r>
              <a:rPr lang="en-US" sz="1860" spc="158">
                <a:solidFill>
                  <a:srgbClr val="FFFFFF"/>
                </a:solidFill>
                <a:latin typeface="Agrandir Narrow Bold"/>
              </a:rPr>
              <a:t>Anurag(211EE215)</a:t>
            </a:r>
          </a:p>
        </p:txBody>
      </p:sp>
      <p:sp>
        <p:nvSpPr>
          <p:cNvPr name="TextBox 4" id="4"/>
          <p:cNvSpPr txBox="true"/>
          <p:nvPr/>
        </p:nvSpPr>
        <p:spPr>
          <a:xfrm rot="0">
            <a:off x="11348947" y="4460445"/>
            <a:ext cx="3498499"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Kamaldeep(211EE232)</a:t>
            </a:r>
          </a:p>
        </p:txBody>
      </p:sp>
      <p:sp>
        <p:nvSpPr>
          <p:cNvPr name="TextBox 5" id="5"/>
          <p:cNvSpPr txBox="true"/>
          <p:nvPr/>
        </p:nvSpPr>
        <p:spPr>
          <a:xfrm rot="0">
            <a:off x="12102921" y="5008324"/>
            <a:ext cx="2744525"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Madhav(211EE237)</a:t>
            </a:r>
          </a:p>
        </p:txBody>
      </p:sp>
      <p:sp>
        <p:nvSpPr>
          <p:cNvPr name="TextBox 6" id="6"/>
          <p:cNvSpPr txBox="true"/>
          <p:nvPr/>
        </p:nvSpPr>
        <p:spPr>
          <a:xfrm rot="0">
            <a:off x="9912745" y="5556203"/>
            <a:ext cx="4934702"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Rohit(211EE248)</a:t>
            </a:r>
          </a:p>
        </p:txBody>
      </p:sp>
      <p:sp>
        <p:nvSpPr>
          <p:cNvPr name="TextBox 7" id="7"/>
          <p:cNvSpPr txBox="true"/>
          <p:nvPr/>
        </p:nvSpPr>
        <p:spPr>
          <a:xfrm rot="0">
            <a:off x="9912745" y="6104082"/>
            <a:ext cx="4934702"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Sujal(211EE259)</a:t>
            </a:r>
          </a:p>
        </p:txBody>
      </p:sp>
      <p:sp>
        <p:nvSpPr>
          <p:cNvPr name="TextBox 8" id="8"/>
          <p:cNvSpPr txBox="true"/>
          <p:nvPr/>
        </p:nvSpPr>
        <p:spPr>
          <a:xfrm rot="0">
            <a:off x="1467416" y="1072741"/>
            <a:ext cx="8763933" cy="1662963"/>
          </a:xfrm>
          <a:prstGeom prst="rect">
            <a:avLst/>
          </a:prstGeom>
        </p:spPr>
        <p:txBody>
          <a:bodyPr anchor="t" rtlCol="false" tIns="0" lIns="0" bIns="0" rIns="0">
            <a:spAutoFit/>
          </a:bodyPr>
          <a:lstStyle/>
          <a:p>
            <a:pPr algn="ctr">
              <a:lnSpc>
                <a:spcPts val="11637"/>
              </a:lnSpc>
              <a:spcBef>
                <a:spcPct val="0"/>
              </a:spcBef>
            </a:pPr>
            <a:r>
              <a:rPr lang="en-US" sz="8312">
                <a:solidFill>
                  <a:srgbClr val="FFFFFF"/>
                </a:solidFill>
                <a:latin typeface="Agrandir Narrow Bold"/>
              </a:rPr>
              <a:t>SM 300 PROJECT</a:t>
            </a:r>
          </a:p>
        </p:txBody>
      </p:sp>
      <p:sp>
        <p:nvSpPr>
          <p:cNvPr name="TextBox 9" id="9"/>
          <p:cNvSpPr txBox="true"/>
          <p:nvPr/>
        </p:nvSpPr>
        <p:spPr>
          <a:xfrm rot="0">
            <a:off x="9918181" y="3021284"/>
            <a:ext cx="7831728" cy="548920"/>
          </a:xfrm>
          <a:prstGeom prst="rect">
            <a:avLst/>
          </a:prstGeom>
        </p:spPr>
        <p:txBody>
          <a:bodyPr anchor="t" rtlCol="false" tIns="0" lIns="0" bIns="0" rIns="0">
            <a:spAutoFit/>
          </a:bodyPr>
          <a:lstStyle/>
          <a:p>
            <a:pPr algn="ctr">
              <a:lnSpc>
                <a:spcPts val="3869"/>
              </a:lnSpc>
              <a:spcBef>
                <a:spcPct val="0"/>
              </a:spcBef>
            </a:pPr>
            <a:r>
              <a:rPr lang="en-US" sz="2763">
                <a:solidFill>
                  <a:srgbClr val="FFFFFF"/>
                </a:solidFill>
                <a:latin typeface="Agrandir Narrow Bold"/>
              </a:rPr>
              <a:t>GROUP NO 9</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3" id="3"/>
          <p:cNvGrpSpPr>
            <a:grpSpLocks noChangeAspect="true"/>
          </p:cNvGrpSpPr>
          <p:nvPr/>
        </p:nvGrpSpPr>
        <p:grpSpPr>
          <a:xfrm rot="0">
            <a:off x="8469692" y="2467483"/>
            <a:ext cx="369918" cy="369918"/>
            <a:chOff x="6705600" y="1371600"/>
            <a:chExt cx="10972800" cy="10972800"/>
          </a:xfrm>
        </p:grpSpPr>
        <p:sp>
          <p:nvSpPr>
            <p:cNvPr name="Freeform 4" id="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5" id="5"/>
          <p:cNvGrpSpPr>
            <a:grpSpLocks noChangeAspect="true"/>
          </p:cNvGrpSpPr>
          <p:nvPr/>
        </p:nvGrpSpPr>
        <p:grpSpPr>
          <a:xfrm rot="0">
            <a:off x="8469692" y="4447221"/>
            <a:ext cx="369918" cy="369918"/>
            <a:chOff x="6705600" y="1371600"/>
            <a:chExt cx="10972800" cy="10972800"/>
          </a:xfrm>
        </p:grpSpPr>
        <p:sp>
          <p:nvSpPr>
            <p:cNvPr name="Freeform 6" id="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7" id="7"/>
          <p:cNvSpPr txBox="true"/>
          <p:nvPr/>
        </p:nvSpPr>
        <p:spPr>
          <a:xfrm rot="0">
            <a:off x="9054139" y="2441888"/>
            <a:ext cx="5260448"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 Target 1</a:t>
            </a:r>
          </a:p>
        </p:txBody>
      </p:sp>
      <p:sp>
        <p:nvSpPr>
          <p:cNvPr name="TextBox 8" id="8"/>
          <p:cNvSpPr txBox="true"/>
          <p:nvPr/>
        </p:nvSpPr>
        <p:spPr>
          <a:xfrm rot="0">
            <a:off x="9054139" y="4401675"/>
            <a:ext cx="5260448"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Target 2</a:t>
            </a:r>
          </a:p>
        </p:txBody>
      </p:sp>
      <p:sp>
        <p:nvSpPr>
          <p:cNvPr name="TextBox 9" id="9"/>
          <p:cNvSpPr txBox="true"/>
          <p:nvPr/>
        </p:nvSpPr>
        <p:spPr>
          <a:xfrm rot="0">
            <a:off x="9054139" y="3329008"/>
            <a:ext cx="7022611" cy="294132"/>
          </a:xfrm>
          <a:prstGeom prst="rect">
            <a:avLst/>
          </a:prstGeom>
        </p:spPr>
        <p:txBody>
          <a:bodyPr anchor="t" rtlCol="false" tIns="0" lIns="0" bIns="0" rIns="0">
            <a:spAutoFit/>
          </a:bodyPr>
          <a:lstStyle/>
          <a:p>
            <a:pPr>
              <a:lnSpc>
                <a:spcPts val="2499"/>
              </a:lnSpc>
            </a:pPr>
            <a:r>
              <a:rPr lang="en-US" sz="1700">
                <a:solidFill>
                  <a:srgbClr val="1E2257"/>
                </a:solidFill>
                <a:latin typeface="Open Sauce Light"/>
              </a:rPr>
              <a:t>our first target is to introduce 100 machines into the market </a:t>
            </a:r>
          </a:p>
        </p:txBody>
      </p:sp>
      <p:grpSp>
        <p:nvGrpSpPr>
          <p:cNvPr name="Group 10" id="10"/>
          <p:cNvGrpSpPr>
            <a:grpSpLocks noChangeAspect="true"/>
          </p:cNvGrpSpPr>
          <p:nvPr/>
        </p:nvGrpSpPr>
        <p:grpSpPr>
          <a:xfrm rot="0">
            <a:off x="8469692" y="6360189"/>
            <a:ext cx="369918" cy="369918"/>
            <a:chOff x="6705600" y="1371600"/>
            <a:chExt cx="10972800" cy="10972800"/>
          </a:xfrm>
        </p:grpSpPr>
        <p:sp>
          <p:nvSpPr>
            <p:cNvPr name="Freeform 11" id="1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2" id="12"/>
          <p:cNvSpPr txBox="true"/>
          <p:nvPr/>
        </p:nvSpPr>
        <p:spPr>
          <a:xfrm rot="0">
            <a:off x="9054139" y="6355762"/>
            <a:ext cx="5260448"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Target 3</a:t>
            </a:r>
          </a:p>
        </p:txBody>
      </p:sp>
      <p:sp>
        <p:nvSpPr>
          <p:cNvPr name="TextBox 13" id="13"/>
          <p:cNvSpPr txBox="true"/>
          <p:nvPr/>
        </p:nvSpPr>
        <p:spPr>
          <a:xfrm rot="0">
            <a:off x="9144000" y="7102522"/>
            <a:ext cx="7022611" cy="608457"/>
          </a:xfrm>
          <a:prstGeom prst="rect">
            <a:avLst/>
          </a:prstGeom>
        </p:spPr>
        <p:txBody>
          <a:bodyPr anchor="t" rtlCol="false" tIns="0" lIns="0" bIns="0" rIns="0">
            <a:spAutoFit/>
          </a:bodyPr>
          <a:lstStyle/>
          <a:p>
            <a:pPr>
              <a:lnSpc>
                <a:spcPts val="2499"/>
              </a:lnSpc>
            </a:pPr>
            <a:r>
              <a:rPr lang="en-US" sz="1700">
                <a:solidFill>
                  <a:srgbClr val="000000"/>
                </a:solidFill>
                <a:latin typeface="Open Sauce"/>
              </a:rPr>
              <a:t>reaching a global level by first introducing these product in the inidan subcontinent region.</a:t>
            </a:r>
          </a:p>
        </p:txBody>
      </p:sp>
      <p:sp>
        <p:nvSpPr>
          <p:cNvPr name="AutoShape 14" id="14"/>
          <p:cNvSpPr/>
          <p:nvPr/>
        </p:nvSpPr>
        <p:spPr>
          <a:xfrm flipH="true" flipV="true">
            <a:off x="-7074244" y="5123182"/>
            <a:ext cx="15156557" cy="0"/>
          </a:xfrm>
          <a:prstGeom prst="line">
            <a:avLst/>
          </a:prstGeom>
          <a:ln cap="flat" w="76200">
            <a:solidFill>
              <a:srgbClr val="C23A97"/>
            </a:solidFill>
            <a:prstDash val="solid"/>
            <a:headEnd type="none" len="sm" w="sm"/>
            <a:tailEnd type="none" len="sm" w="sm"/>
          </a:ln>
        </p:spPr>
      </p:sp>
      <p:sp>
        <p:nvSpPr>
          <p:cNvPr name="TextBox 15" id="15"/>
          <p:cNvSpPr txBox="true"/>
          <p:nvPr/>
        </p:nvSpPr>
        <p:spPr>
          <a:xfrm rot="0">
            <a:off x="9054139" y="5159326"/>
            <a:ext cx="6472409" cy="871220"/>
          </a:xfrm>
          <a:prstGeom prst="rect">
            <a:avLst/>
          </a:prstGeom>
        </p:spPr>
        <p:txBody>
          <a:bodyPr anchor="t" rtlCol="false" tIns="0" lIns="0" bIns="0" rIns="0">
            <a:spAutoFit/>
          </a:bodyPr>
          <a:lstStyle/>
          <a:p>
            <a:pPr>
              <a:lnSpc>
                <a:spcPts val="2380"/>
              </a:lnSpc>
              <a:spcBef>
                <a:spcPct val="0"/>
              </a:spcBef>
            </a:pPr>
            <a:r>
              <a:rPr lang="en-US" sz="1700">
                <a:solidFill>
                  <a:srgbClr val="000000"/>
                </a:solidFill>
                <a:latin typeface="Open Sans"/>
              </a:rPr>
              <a:t>reaching a PAN India level in this field while expanding to other markets places and start generating revenue from advertisements as well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5400000">
            <a:off x="8959850" y="-4000500"/>
            <a:ext cx="368300" cy="18288000"/>
            <a:chOff x="0" y="0"/>
            <a:chExt cx="97001" cy="4816593"/>
          </a:xfrm>
        </p:grpSpPr>
        <p:sp>
          <p:nvSpPr>
            <p:cNvPr name="Freeform 4" id="4"/>
            <p:cNvSpPr/>
            <p:nvPr/>
          </p:nvSpPr>
          <p:spPr>
            <a:xfrm flipH="false" flipV="false" rot="0">
              <a:off x="0" y="0"/>
              <a:ext cx="97001" cy="4816592"/>
            </a:xfrm>
            <a:custGeom>
              <a:avLst/>
              <a:gdLst/>
              <a:ahLst/>
              <a:cxnLst/>
              <a:rect r="r" b="b" t="t" l="l"/>
              <a:pathLst>
                <a:path h="4816592" w="97001">
                  <a:moveTo>
                    <a:pt x="0" y="0"/>
                  </a:moveTo>
                  <a:lnTo>
                    <a:pt x="97001" y="0"/>
                  </a:lnTo>
                  <a:lnTo>
                    <a:pt x="97001" y="4816592"/>
                  </a:lnTo>
                  <a:lnTo>
                    <a:pt x="0" y="4816592"/>
                  </a:lnTo>
                  <a:close/>
                </a:path>
              </a:pathLst>
            </a:custGeom>
            <a:solidFill>
              <a:srgbClr val="593C8F"/>
            </a:solidFill>
          </p:spPr>
        </p:sp>
        <p:sp>
          <p:nvSpPr>
            <p:cNvPr name="TextBox 5" id="5"/>
            <p:cNvSpPr txBox="true"/>
            <p:nvPr/>
          </p:nvSpPr>
          <p:spPr>
            <a:xfrm>
              <a:off x="0" y="-47625"/>
              <a:ext cx="97001"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DEMAND</a:t>
            </a:r>
          </a:p>
        </p:txBody>
      </p:sp>
      <p:sp>
        <p:nvSpPr>
          <p:cNvPr name="TextBox 7" id="7"/>
          <p:cNvSpPr txBox="true"/>
          <p:nvPr/>
        </p:nvSpPr>
        <p:spPr>
          <a:xfrm rot="0">
            <a:off x="102872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FORCAST</a:t>
            </a:r>
          </a:p>
        </p:txBody>
      </p:sp>
      <p:sp>
        <p:nvSpPr>
          <p:cNvPr name="AutoShape 8" id="8"/>
          <p:cNvSpPr/>
          <p:nvPr/>
        </p:nvSpPr>
        <p:spPr>
          <a:xfrm>
            <a:off x="1029792" y="2252109"/>
            <a:ext cx="2618740" cy="0"/>
          </a:xfrm>
          <a:prstGeom prst="line">
            <a:avLst/>
          </a:prstGeom>
          <a:ln cap="flat" w="38100">
            <a:solidFill>
              <a:srgbClr val="000000"/>
            </a:solidFill>
            <a:prstDash val="solid"/>
            <a:headEnd type="none" len="sm" w="sm"/>
            <a:tailEnd type="none" len="sm" w="sm"/>
          </a:ln>
        </p:spPr>
      </p:sp>
      <p:grpSp>
        <p:nvGrpSpPr>
          <p:cNvPr name="Group 9" id="9"/>
          <p:cNvGrpSpPr>
            <a:grpSpLocks noChangeAspect="true"/>
          </p:cNvGrpSpPr>
          <p:nvPr/>
        </p:nvGrpSpPr>
        <p:grpSpPr>
          <a:xfrm rot="0">
            <a:off x="317157" y="5451475"/>
            <a:ext cx="8244383" cy="4637408"/>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5821" t="0" r="-5821" b="0"/>
              </a:stretch>
            </a:blipFill>
          </p:spPr>
        </p:sp>
      </p:grpSp>
      <p:sp>
        <p:nvSpPr>
          <p:cNvPr name="AutoShape 11" id="11"/>
          <p:cNvSpPr/>
          <p:nvPr/>
        </p:nvSpPr>
        <p:spPr>
          <a:xfrm>
            <a:off x="9621342" y="7702868"/>
            <a:ext cx="2618740" cy="0"/>
          </a:xfrm>
          <a:prstGeom prst="line">
            <a:avLst/>
          </a:prstGeom>
          <a:ln cap="flat" w="38100">
            <a:solidFill>
              <a:srgbClr val="000000"/>
            </a:solidFill>
            <a:prstDash val="solid"/>
            <a:headEnd type="none" len="sm" w="sm"/>
            <a:tailEnd type="none" len="sm" w="sm"/>
          </a:ln>
        </p:spPr>
      </p:sp>
      <p:sp>
        <p:nvSpPr>
          <p:cNvPr name="Freeform 12" id="12"/>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7368733" y="1704771"/>
            <a:ext cx="392717" cy="1565177"/>
          </a:xfrm>
          <a:custGeom>
            <a:avLst/>
            <a:gdLst/>
            <a:ahLst/>
            <a:cxnLst/>
            <a:rect r="r" b="b" t="t" l="l"/>
            <a:pathLst>
              <a:path h="1565177" w="392717">
                <a:moveTo>
                  <a:pt x="0" y="0"/>
                </a:moveTo>
                <a:lnTo>
                  <a:pt x="392717" y="0"/>
                </a:lnTo>
                <a:lnTo>
                  <a:pt x="392717" y="1565177"/>
                </a:lnTo>
                <a:lnTo>
                  <a:pt x="0" y="156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142575" y="299609"/>
            <a:ext cx="8751003" cy="4375502"/>
          </a:xfrm>
          <a:custGeom>
            <a:avLst/>
            <a:gdLst/>
            <a:ahLst/>
            <a:cxnLst/>
            <a:rect r="r" b="b" t="t" l="l"/>
            <a:pathLst>
              <a:path h="4375502" w="8751003">
                <a:moveTo>
                  <a:pt x="0" y="0"/>
                </a:moveTo>
                <a:lnTo>
                  <a:pt x="8751003" y="0"/>
                </a:lnTo>
                <a:lnTo>
                  <a:pt x="8751003" y="4375501"/>
                </a:lnTo>
                <a:lnTo>
                  <a:pt x="0" y="4375501"/>
                </a:lnTo>
                <a:lnTo>
                  <a:pt x="0" y="0"/>
                </a:lnTo>
                <a:close/>
              </a:path>
            </a:pathLst>
          </a:custGeom>
          <a:blipFill>
            <a:blip r:embed="rId6"/>
            <a:stretch>
              <a:fillRect l="0" t="0" r="0" b="0"/>
            </a:stretch>
          </a:blipFill>
        </p:spPr>
      </p:sp>
      <p:sp>
        <p:nvSpPr>
          <p:cNvPr name="TextBox 15" id="15"/>
          <p:cNvSpPr txBox="true"/>
          <p:nvPr/>
        </p:nvSpPr>
        <p:spPr>
          <a:xfrm rot="0">
            <a:off x="1028700" y="2780532"/>
            <a:ext cx="5564386" cy="1065763"/>
          </a:xfrm>
          <a:prstGeom prst="rect">
            <a:avLst/>
          </a:prstGeom>
        </p:spPr>
        <p:txBody>
          <a:bodyPr anchor="t" rtlCol="false" tIns="0" lIns="0" bIns="0" rIns="0">
            <a:spAutoFit/>
          </a:bodyPr>
          <a:lstStyle/>
          <a:p>
            <a:pPr>
              <a:lnSpc>
                <a:spcPts val="2856"/>
              </a:lnSpc>
              <a:spcBef>
                <a:spcPct val="0"/>
              </a:spcBef>
            </a:pPr>
            <a:r>
              <a:rPr lang="en-US" sz="2040">
                <a:solidFill>
                  <a:srgbClr val="000000"/>
                </a:solidFill>
                <a:latin typeface="Poppins"/>
              </a:rPr>
              <a:t>India's Vending Machine Market is projected to grow at a CAGR of 17.2% during the forecast period (2022-2028)</a:t>
            </a:r>
          </a:p>
        </p:txBody>
      </p:sp>
      <p:sp>
        <p:nvSpPr>
          <p:cNvPr name="TextBox 16" id="16"/>
          <p:cNvSpPr txBox="true"/>
          <p:nvPr/>
        </p:nvSpPr>
        <p:spPr>
          <a:xfrm rot="0">
            <a:off x="9620270" y="6365159"/>
            <a:ext cx="3255770" cy="1916104"/>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GLOBAL DEMAND LOCATONS</a:t>
            </a:r>
          </a:p>
        </p:txBody>
      </p:sp>
      <p:sp>
        <p:nvSpPr>
          <p:cNvPr name="TextBox 17" id="17"/>
          <p:cNvSpPr txBox="true"/>
          <p:nvPr/>
        </p:nvSpPr>
        <p:spPr>
          <a:xfrm rot="0">
            <a:off x="9620250" y="8240816"/>
            <a:ext cx="4769516" cy="1215141"/>
          </a:xfrm>
          <a:prstGeom prst="rect">
            <a:avLst/>
          </a:prstGeom>
        </p:spPr>
        <p:txBody>
          <a:bodyPr anchor="t" rtlCol="false" tIns="0" lIns="0" bIns="0" rIns="0">
            <a:spAutoFit/>
          </a:bodyPr>
          <a:lstStyle/>
          <a:p>
            <a:pPr>
              <a:lnSpc>
                <a:spcPts val="2448"/>
              </a:lnSpc>
              <a:spcBef>
                <a:spcPct val="0"/>
              </a:spcBef>
            </a:pPr>
            <a:r>
              <a:rPr lang="en-US" sz="1748">
                <a:solidFill>
                  <a:srgbClr val="000000"/>
                </a:solidFill>
                <a:latin typeface="Poppins"/>
              </a:rPr>
              <a:t>Although North America is the largest market as of today but Asia region has  the highest potential and the growth rate for demand in upcoming years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415366" y="-170370"/>
            <a:ext cx="18437147" cy="10457370"/>
          </a:xfrm>
          <a:custGeom>
            <a:avLst/>
            <a:gdLst/>
            <a:ahLst/>
            <a:cxnLst/>
            <a:rect r="r" b="b" t="t" l="l"/>
            <a:pathLst>
              <a:path h="10457370" w="18437147">
                <a:moveTo>
                  <a:pt x="0" y="0"/>
                </a:moveTo>
                <a:lnTo>
                  <a:pt x="18437147" y="0"/>
                </a:lnTo>
                <a:lnTo>
                  <a:pt x="18437147" y="10457370"/>
                </a:lnTo>
                <a:lnTo>
                  <a:pt x="0" y="1045737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5502198" y="0"/>
            <a:ext cx="7283604" cy="9849026"/>
          </a:xfrm>
          <a:custGeom>
            <a:avLst/>
            <a:gdLst/>
            <a:ahLst/>
            <a:cxnLst/>
            <a:rect r="r" b="b" t="t" l="l"/>
            <a:pathLst>
              <a:path h="9849026" w="7283604">
                <a:moveTo>
                  <a:pt x="0" y="0"/>
                </a:moveTo>
                <a:lnTo>
                  <a:pt x="7283604" y="0"/>
                </a:lnTo>
                <a:lnTo>
                  <a:pt x="7283604" y="9849026"/>
                </a:lnTo>
                <a:lnTo>
                  <a:pt x="0" y="9849026"/>
                </a:lnTo>
                <a:lnTo>
                  <a:pt x="0" y="0"/>
                </a:lnTo>
                <a:close/>
              </a:path>
            </a:pathLst>
          </a:custGeom>
          <a:blipFill>
            <a:blip r:embed="rId2"/>
            <a:stretch>
              <a:fillRect l="-687" t="0" r="-687" b="-3132"/>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2180023" y="1656816"/>
            <a:ext cx="6511495" cy="6973368"/>
            <a:chOff x="0" y="0"/>
            <a:chExt cx="1350514" cy="1446309"/>
          </a:xfrm>
        </p:grpSpPr>
        <p:sp>
          <p:nvSpPr>
            <p:cNvPr name="Freeform 4" id="4"/>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5" id="5"/>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581812" y="1805470"/>
            <a:ext cx="6511495" cy="6973368"/>
            <a:chOff x="0" y="0"/>
            <a:chExt cx="1350514" cy="1446309"/>
          </a:xfrm>
        </p:grpSpPr>
        <p:sp>
          <p:nvSpPr>
            <p:cNvPr name="Freeform 7" id="7"/>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8" id="8"/>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2180023" y="2834215"/>
            <a:ext cx="6511495" cy="1066800"/>
          </a:xfrm>
          <a:prstGeom prst="rect">
            <a:avLst/>
          </a:prstGeom>
        </p:spPr>
        <p:txBody>
          <a:bodyPr anchor="t" rtlCol="false" tIns="0" lIns="0" bIns="0" rIns="0">
            <a:spAutoFit/>
          </a:bodyPr>
          <a:lstStyle/>
          <a:p>
            <a:pPr algn="ctr">
              <a:lnSpc>
                <a:spcPts val="8402"/>
              </a:lnSpc>
            </a:pPr>
            <a:r>
              <a:rPr lang="en-US" sz="7002" spc="-70">
                <a:solidFill>
                  <a:srgbClr val="000000"/>
                </a:solidFill>
                <a:latin typeface="Open Sauce Medium"/>
              </a:rPr>
              <a:t>Procurement</a:t>
            </a:r>
          </a:p>
        </p:txBody>
      </p:sp>
      <p:sp>
        <p:nvSpPr>
          <p:cNvPr name="TextBox 10" id="10"/>
          <p:cNvSpPr txBox="true"/>
          <p:nvPr/>
        </p:nvSpPr>
        <p:spPr>
          <a:xfrm rot="0">
            <a:off x="9946786" y="2834215"/>
            <a:ext cx="5781547" cy="1057275"/>
          </a:xfrm>
          <a:prstGeom prst="rect">
            <a:avLst/>
          </a:prstGeom>
        </p:spPr>
        <p:txBody>
          <a:bodyPr anchor="t" rtlCol="false" tIns="0" lIns="0" bIns="0" rIns="0">
            <a:spAutoFit/>
          </a:bodyPr>
          <a:lstStyle/>
          <a:p>
            <a:pPr algn="ctr">
              <a:lnSpc>
                <a:spcPts val="8365"/>
              </a:lnSpc>
            </a:pPr>
            <a:r>
              <a:rPr lang="en-US" sz="6971" spc="-69">
                <a:solidFill>
                  <a:srgbClr val="000000"/>
                </a:solidFill>
                <a:latin typeface="Open Sauce Medium"/>
              </a:rPr>
              <a:t>Warehousing</a:t>
            </a:r>
          </a:p>
        </p:txBody>
      </p:sp>
      <p:sp>
        <p:nvSpPr>
          <p:cNvPr name="TextBox 11" id="11"/>
          <p:cNvSpPr txBox="true"/>
          <p:nvPr/>
        </p:nvSpPr>
        <p:spPr>
          <a:xfrm rot="0">
            <a:off x="2589551" y="5019675"/>
            <a:ext cx="5692439" cy="1835975"/>
          </a:xfrm>
          <a:prstGeom prst="rect">
            <a:avLst/>
          </a:prstGeom>
        </p:spPr>
        <p:txBody>
          <a:bodyPr anchor="t" rtlCol="false" tIns="0" lIns="0" bIns="0" rIns="0">
            <a:spAutoFit/>
          </a:bodyPr>
          <a:lstStyle/>
          <a:p>
            <a:pPr algn="just" marL="0" indent="0" lvl="0">
              <a:lnSpc>
                <a:spcPts val="3539"/>
              </a:lnSpc>
              <a:spcBef>
                <a:spcPct val="0"/>
              </a:spcBef>
            </a:pPr>
            <a:r>
              <a:rPr lang="en-US" sz="2527">
                <a:solidFill>
                  <a:srgbClr val="000000"/>
                </a:solidFill>
                <a:latin typeface="Agrandir Narrow"/>
              </a:rPr>
              <a:t>We will be outsourcing the machine from the prominent manufacturers of the city in which we are operating. In the case of Mumbai we will be taking from DALCHINI</a:t>
            </a:r>
          </a:p>
        </p:txBody>
      </p:sp>
      <p:sp>
        <p:nvSpPr>
          <p:cNvPr name="TextBox 12" id="12"/>
          <p:cNvSpPr txBox="true"/>
          <p:nvPr/>
        </p:nvSpPr>
        <p:spPr>
          <a:xfrm rot="0">
            <a:off x="10257590" y="5086371"/>
            <a:ext cx="5159939" cy="1803585"/>
          </a:xfrm>
          <a:prstGeom prst="rect">
            <a:avLst/>
          </a:prstGeom>
        </p:spPr>
        <p:txBody>
          <a:bodyPr anchor="t" rtlCol="false" tIns="0" lIns="0" bIns="0" rIns="0">
            <a:spAutoFit/>
          </a:bodyPr>
          <a:lstStyle/>
          <a:p>
            <a:pPr algn="just" marL="0" indent="0" lvl="0">
              <a:lnSpc>
                <a:spcPts val="3489"/>
              </a:lnSpc>
              <a:spcBef>
                <a:spcPct val="0"/>
              </a:spcBef>
            </a:pPr>
            <a:r>
              <a:rPr lang="en-US" sz="2492">
                <a:solidFill>
                  <a:srgbClr val="000000"/>
                </a:solidFill>
                <a:latin typeface="Agrandir Narrow"/>
              </a:rPr>
              <a:t>As we will be starting business in mumbai we will have our warehousing  facility in bhiwandi which is already a warehousing hub.</a:t>
            </a:r>
          </a:p>
        </p:txBody>
      </p:sp>
      <p:sp>
        <p:nvSpPr>
          <p:cNvPr name="AutoShape 13" id="13"/>
          <p:cNvSpPr/>
          <p:nvPr/>
        </p:nvSpPr>
        <p:spPr>
          <a:xfrm flipH="true" flipV="true">
            <a:off x="-6739003" y="3939115"/>
            <a:ext cx="15156557" cy="0"/>
          </a:xfrm>
          <a:prstGeom prst="line">
            <a:avLst/>
          </a:prstGeom>
          <a:ln cap="flat" w="76200">
            <a:solidFill>
              <a:srgbClr val="C23A97"/>
            </a:solidFill>
            <a:prstDash val="solid"/>
            <a:headEnd type="none" len="sm" w="sm"/>
            <a:tailEnd type="none" len="sm" w="sm"/>
          </a:ln>
        </p:spPr>
      </p:sp>
      <p:sp>
        <p:nvSpPr>
          <p:cNvPr name="AutoShape 14" id="14"/>
          <p:cNvSpPr/>
          <p:nvPr/>
        </p:nvSpPr>
        <p:spPr>
          <a:xfrm flipH="true" flipV="true">
            <a:off x="9581812" y="4015315"/>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2372147"/>
            <a:ext cx="18288000" cy="6018193"/>
            <a:chOff x="0" y="0"/>
            <a:chExt cx="4816593" cy="1585039"/>
          </a:xfrm>
        </p:grpSpPr>
        <p:sp>
          <p:nvSpPr>
            <p:cNvPr name="Freeform 4" id="4"/>
            <p:cNvSpPr/>
            <p:nvPr/>
          </p:nvSpPr>
          <p:spPr>
            <a:xfrm flipH="false" flipV="false" rot="0">
              <a:off x="0" y="0"/>
              <a:ext cx="4816592" cy="1585039"/>
            </a:xfrm>
            <a:custGeom>
              <a:avLst/>
              <a:gdLst/>
              <a:ahLst/>
              <a:cxnLst/>
              <a:rect r="r" b="b" t="t" l="l"/>
              <a:pathLst>
                <a:path h="1585039" w="4816592">
                  <a:moveTo>
                    <a:pt x="0" y="0"/>
                  </a:moveTo>
                  <a:lnTo>
                    <a:pt x="4816592" y="0"/>
                  </a:lnTo>
                  <a:lnTo>
                    <a:pt x="4816592" y="1585039"/>
                  </a:lnTo>
                  <a:lnTo>
                    <a:pt x="0" y="1585039"/>
                  </a:lnTo>
                  <a:close/>
                </a:path>
              </a:pathLst>
            </a:custGeom>
            <a:solidFill>
              <a:srgbClr val="F5F5F5"/>
            </a:solidFill>
          </p:spPr>
        </p:sp>
        <p:sp>
          <p:nvSpPr>
            <p:cNvPr name="TextBox 5" id="5"/>
            <p:cNvSpPr txBox="true"/>
            <p:nvPr/>
          </p:nvSpPr>
          <p:spPr>
            <a:xfrm>
              <a:off x="0" y="-28575"/>
              <a:ext cx="4816593"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346762" y="3537456"/>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SEED</a:t>
            </a:r>
          </a:p>
        </p:txBody>
      </p:sp>
      <p:sp>
        <p:nvSpPr>
          <p:cNvPr name="TextBox 7" id="7"/>
          <p:cNvSpPr txBox="true"/>
          <p:nvPr/>
        </p:nvSpPr>
        <p:spPr>
          <a:xfrm rot="0">
            <a:off x="9144000" y="3629842"/>
            <a:ext cx="7589372" cy="4264533"/>
          </a:xfrm>
          <a:prstGeom prst="rect">
            <a:avLst/>
          </a:prstGeom>
        </p:spPr>
        <p:txBody>
          <a:bodyPr anchor="t" rtlCol="false" tIns="0" lIns="0" bIns="0" rIns="0">
            <a:spAutoFit/>
          </a:bodyPr>
          <a:lstStyle/>
          <a:p>
            <a:pPr>
              <a:lnSpc>
                <a:spcPts val="3380"/>
              </a:lnSpc>
            </a:pPr>
            <a:r>
              <a:rPr lang="en-US" sz="2299">
                <a:solidFill>
                  <a:srgbClr val="000000"/>
                </a:solidFill>
                <a:latin typeface="Open Sauce"/>
              </a:rPr>
              <a:t>INITIAL INVESTMENT 3.5CRS</a:t>
            </a:r>
          </a:p>
          <a:p>
            <a:pPr marL="496567" indent="-248284" lvl="1">
              <a:lnSpc>
                <a:spcPts val="3380"/>
              </a:lnSpc>
              <a:buFont typeface="Arial"/>
              <a:buChar char="•"/>
            </a:pPr>
            <a:r>
              <a:rPr lang="en-US" sz="2299">
                <a:solidFill>
                  <a:srgbClr val="000000"/>
                </a:solidFill>
                <a:latin typeface="Open Sauce"/>
              </a:rPr>
              <a:t>2cr -buying initial 100 machines</a:t>
            </a:r>
          </a:p>
          <a:p>
            <a:pPr marL="496567" indent="-248284" lvl="1">
              <a:lnSpc>
                <a:spcPts val="3380"/>
              </a:lnSpc>
              <a:buFont typeface="Arial"/>
              <a:buChar char="•"/>
            </a:pPr>
            <a:r>
              <a:rPr lang="en-US" sz="2299">
                <a:solidFill>
                  <a:srgbClr val="000000"/>
                </a:solidFill>
                <a:latin typeface="Open Sauce"/>
              </a:rPr>
              <a:t>24lakhs-insurance for the initial machines</a:t>
            </a:r>
          </a:p>
          <a:p>
            <a:pPr marL="496567" indent="-248284" lvl="1">
              <a:lnSpc>
                <a:spcPts val="3380"/>
              </a:lnSpc>
              <a:buFont typeface="Arial"/>
              <a:buChar char="•"/>
            </a:pPr>
            <a:r>
              <a:rPr lang="en-US" sz="2299">
                <a:solidFill>
                  <a:srgbClr val="000000"/>
                </a:solidFill>
                <a:latin typeface="Open Sauce"/>
              </a:rPr>
              <a:t>20lakhs-buying office  furnitures ,laptops,</a:t>
            </a:r>
          </a:p>
          <a:p>
            <a:pPr marL="496567" indent="-248284" lvl="1">
              <a:lnSpc>
                <a:spcPts val="3380"/>
              </a:lnSpc>
              <a:buFont typeface="Arial"/>
              <a:buChar char="•"/>
            </a:pPr>
            <a:r>
              <a:rPr lang="en-US" sz="2299">
                <a:solidFill>
                  <a:srgbClr val="000000"/>
                </a:solidFill>
                <a:latin typeface="Open Sauce"/>
              </a:rPr>
              <a:t>20k-licenses</a:t>
            </a:r>
          </a:p>
          <a:p>
            <a:pPr marL="496567" indent="-248284" lvl="1">
              <a:lnSpc>
                <a:spcPts val="3380"/>
              </a:lnSpc>
              <a:buFont typeface="Arial"/>
              <a:buChar char="•"/>
            </a:pPr>
            <a:r>
              <a:rPr lang="en-US" sz="2299">
                <a:solidFill>
                  <a:srgbClr val="000000"/>
                </a:solidFill>
                <a:latin typeface="Open Sauce"/>
              </a:rPr>
              <a:t>90lakhs initial inventory</a:t>
            </a:r>
          </a:p>
          <a:p>
            <a:pPr marL="496567" indent="-248284" lvl="1">
              <a:lnSpc>
                <a:spcPts val="3380"/>
              </a:lnSpc>
              <a:buFont typeface="Arial"/>
              <a:buChar char="•"/>
            </a:pPr>
            <a:r>
              <a:rPr lang="en-US" sz="2299">
                <a:solidFill>
                  <a:srgbClr val="000000"/>
                </a:solidFill>
                <a:latin typeface="Open Sauce"/>
              </a:rPr>
              <a:t>17lakhs -reserve funds</a:t>
            </a:r>
          </a:p>
          <a:p>
            <a:pPr>
              <a:lnSpc>
                <a:spcPts val="3380"/>
              </a:lnSpc>
            </a:pPr>
          </a:p>
          <a:p>
            <a:pPr>
              <a:lnSpc>
                <a:spcPts val="3380"/>
              </a:lnSpc>
            </a:pPr>
          </a:p>
          <a:p>
            <a:pPr>
              <a:lnSpc>
                <a:spcPts val="3380"/>
              </a:lnSpc>
            </a:pPr>
          </a:p>
        </p:txBody>
      </p:sp>
      <p:sp>
        <p:nvSpPr>
          <p:cNvPr name="TextBox 8" id="8"/>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FUNDING</a:t>
            </a:r>
          </a:p>
        </p:txBody>
      </p:sp>
      <p:sp>
        <p:nvSpPr>
          <p:cNvPr name="AutoShape 9" id="9"/>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
        <p:nvSpPr>
          <p:cNvPr name="TextBox 10" id="10"/>
          <p:cNvSpPr txBox="true"/>
          <p:nvPr/>
        </p:nvSpPr>
        <p:spPr>
          <a:xfrm rot="0">
            <a:off x="2049931" y="5728772"/>
            <a:ext cx="5840503" cy="874785"/>
          </a:xfrm>
          <a:prstGeom prst="rect">
            <a:avLst/>
          </a:prstGeom>
        </p:spPr>
        <p:txBody>
          <a:bodyPr anchor="t" rtlCol="false" tIns="0" lIns="0" bIns="0" rIns="0">
            <a:spAutoFit/>
          </a:bodyPr>
          <a:lstStyle/>
          <a:p>
            <a:pPr algn="r">
              <a:lnSpc>
                <a:spcPts val="3233"/>
              </a:lnSpc>
              <a:spcBef>
                <a:spcPct val="0"/>
              </a:spcBef>
            </a:pPr>
            <a:r>
              <a:rPr lang="en-US" sz="2309">
                <a:solidFill>
                  <a:srgbClr val="000000"/>
                </a:solidFill>
                <a:latin typeface="Agrandir Narrow Bold"/>
              </a:rPr>
              <a:t>Our business would be based on a bottstrap 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3025" y="2724482"/>
            <a:ext cx="14691478" cy="6306272"/>
            <a:chOff x="0" y="0"/>
            <a:chExt cx="1893549" cy="812800"/>
          </a:xfrm>
        </p:grpSpPr>
        <p:sp>
          <p:nvSpPr>
            <p:cNvPr name="Freeform 3" id="3"/>
            <p:cNvSpPr/>
            <p:nvPr/>
          </p:nvSpPr>
          <p:spPr>
            <a:xfrm flipH="false" flipV="false" rot="0">
              <a:off x="0" y="0"/>
              <a:ext cx="1893549" cy="812800"/>
            </a:xfrm>
            <a:custGeom>
              <a:avLst/>
              <a:gdLst/>
              <a:ahLst/>
              <a:cxnLst/>
              <a:rect r="r" b="b" t="t" l="l"/>
              <a:pathLst>
                <a:path h="812800" w="1893549">
                  <a:moveTo>
                    <a:pt x="0" y="0"/>
                  </a:moveTo>
                  <a:lnTo>
                    <a:pt x="1893549" y="0"/>
                  </a:lnTo>
                  <a:lnTo>
                    <a:pt x="1893549" y="812800"/>
                  </a:lnTo>
                  <a:lnTo>
                    <a:pt x="0" y="812800"/>
                  </a:lnTo>
                  <a:close/>
                </a:path>
              </a:pathLst>
            </a:custGeom>
            <a:solidFill>
              <a:srgbClr val="FFFFFF"/>
            </a:solidFill>
          </p:spPr>
        </p:sp>
        <p:sp>
          <p:nvSpPr>
            <p:cNvPr name="TextBox 4" id="4"/>
            <p:cNvSpPr txBox="true"/>
            <p:nvPr/>
          </p:nvSpPr>
          <p:spPr>
            <a:xfrm>
              <a:off x="0" y="-95250"/>
              <a:ext cx="1893549" cy="908050"/>
            </a:xfrm>
            <a:prstGeom prst="rect">
              <a:avLst/>
            </a:prstGeom>
          </p:spPr>
          <p:txBody>
            <a:bodyPr anchor="ctr" rtlCol="false" tIns="50800" lIns="50800" bIns="50800" rIns="50800"/>
            <a:lstStyle/>
            <a:p>
              <a:pPr algn="ctr">
                <a:lnSpc>
                  <a:spcPts val="3213"/>
                </a:lnSpc>
              </a:pPr>
            </a:p>
          </p:txBody>
        </p:sp>
      </p:grpSp>
      <p:sp>
        <p:nvSpPr>
          <p:cNvPr name="TextBox 5" id="5"/>
          <p:cNvSpPr txBox="true"/>
          <p:nvPr/>
        </p:nvSpPr>
        <p:spPr>
          <a:xfrm rot="0">
            <a:off x="1028700" y="3140864"/>
            <a:ext cx="10156779" cy="5349684"/>
          </a:xfrm>
          <a:prstGeom prst="rect">
            <a:avLst/>
          </a:prstGeom>
        </p:spPr>
        <p:txBody>
          <a:bodyPr anchor="t" rtlCol="false" tIns="0" lIns="0" bIns="0" rIns="0">
            <a:spAutoFit/>
          </a:bodyPr>
          <a:lstStyle/>
          <a:p>
            <a:pPr algn="ctr">
              <a:lnSpc>
                <a:spcPts val="4224"/>
              </a:lnSpc>
            </a:pPr>
            <a:r>
              <a:rPr lang="en-US" sz="2499" spc="-74">
                <a:solidFill>
                  <a:srgbClr val="000000"/>
                </a:solidFill>
                <a:latin typeface="Days"/>
              </a:rPr>
              <a:t>FOR EXPECTED SALES OF 4000 PER DAY FOR 100 UNITS</a:t>
            </a:r>
          </a:p>
          <a:p>
            <a:pPr>
              <a:lnSpc>
                <a:spcPts val="3887"/>
              </a:lnSpc>
            </a:pPr>
          </a:p>
          <a:p>
            <a:pPr>
              <a:lnSpc>
                <a:spcPts val="3887"/>
              </a:lnSpc>
            </a:pPr>
            <a:r>
              <a:rPr lang="en-US" sz="2300" spc="-69">
                <a:solidFill>
                  <a:srgbClr val="000000"/>
                </a:solidFill>
                <a:latin typeface="Arimo Bold"/>
              </a:rPr>
              <a:t>SALES</a:t>
            </a:r>
            <a:r>
              <a:rPr lang="en-US" sz="2300" spc="-69">
                <a:solidFill>
                  <a:srgbClr val="000000"/>
                </a:solidFill>
                <a:latin typeface="Arimo"/>
              </a:rPr>
              <a:t>- 1.2CR </a:t>
            </a:r>
          </a:p>
          <a:p>
            <a:pPr>
              <a:lnSpc>
                <a:spcPts val="3887"/>
              </a:lnSpc>
            </a:pPr>
            <a:r>
              <a:rPr lang="en-US" sz="2300" spc="-69">
                <a:solidFill>
                  <a:srgbClr val="000000"/>
                </a:solidFill>
                <a:latin typeface="Arimo Bold"/>
              </a:rPr>
              <a:t>LOCATION RENT</a:t>
            </a:r>
            <a:r>
              <a:rPr lang="en-US" sz="2300" spc="-69">
                <a:solidFill>
                  <a:srgbClr val="000000"/>
                </a:solidFill>
                <a:latin typeface="Arimo"/>
              </a:rPr>
              <a:t>- 4LACS</a:t>
            </a:r>
          </a:p>
          <a:p>
            <a:pPr>
              <a:lnSpc>
                <a:spcPts val="3887"/>
              </a:lnSpc>
            </a:pPr>
            <a:r>
              <a:rPr lang="en-US" sz="2300" spc="-69">
                <a:solidFill>
                  <a:srgbClr val="000000"/>
                </a:solidFill>
                <a:latin typeface="Arimo Bold"/>
              </a:rPr>
              <a:t>INVENTORY COST -</a:t>
            </a:r>
            <a:r>
              <a:rPr lang="en-US" sz="2300" spc="-69">
                <a:solidFill>
                  <a:srgbClr val="000000"/>
                </a:solidFill>
                <a:latin typeface="Arimo"/>
              </a:rPr>
              <a:t> 90LACS</a:t>
            </a:r>
          </a:p>
          <a:p>
            <a:pPr>
              <a:lnSpc>
                <a:spcPts val="3887"/>
              </a:lnSpc>
            </a:pPr>
            <a:r>
              <a:rPr lang="en-US" sz="2300" spc="-69">
                <a:solidFill>
                  <a:srgbClr val="000000"/>
                </a:solidFill>
                <a:latin typeface="Arimo Bold"/>
              </a:rPr>
              <a:t>WAREHOUSE/OFFICE RENT </a:t>
            </a:r>
            <a:r>
              <a:rPr lang="en-US" sz="2300" spc="-69">
                <a:solidFill>
                  <a:srgbClr val="000000"/>
                </a:solidFill>
                <a:latin typeface="Arimo"/>
              </a:rPr>
              <a:t>- 3LACS</a:t>
            </a:r>
          </a:p>
          <a:p>
            <a:pPr>
              <a:lnSpc>
                <a:spcPts val="3887"/>
              </a:lnSpc>
            </a:pPr>
            <a:r>
              <a:rPr lang="en-US" sz="2300" spc="-69">
                <a:solidFill>
                  <a:srgbClr val="000000"/>
                </a:solidFill>
                <a:latin typeface="Arimo Bold"/>
              </a:rPr>
              <a:t>OPERATIONAL EXPENDITURES</a:t>
            </a:r>
            <a:r>
              <a:rPr lang="en-US" sz="2300" spc="-69">
                <a:solidFill>
                  <a:srgbClr val="000000"/>
                </a:solidFill>
                <a:latin typeface="Arimo"/>
              </a:rPr>
              <a:t>- 4LACS</a:t>
            </a:r>
          </a:p>
          <a:p>
            <a:pPr>
              <a:lnSpc>
                <a:spcPts val="3887"/>
              </a:lnSpc>
            </a:pPr>
            <a:r>
              <a:rPr lang="en-US" sz="2300" spc="-69">
                <a:solidFill>
                  <a:srgbClr val="000000"/>
                </a:solidFill>
                <a:latin typeface="Arimo Bold"/>
              </a:rPr>
              <a:t>EMPLOYEE SALARIES </a:t>
            </a:r>
            <a:r>
              <a:rPr lang="en-US" sz="2300" spc="-69">
                <a:solidFill>
                  <a:srgbClr val="000000"/>
                </a:solidFill>
                <a:latin typeface="Arimo"/>
              </a:rPr>
              <a:t>- 10LACS</a:t>
            </a:r>
          </a:p>
          <a:p>
            <a:pPr>
              <a:lnSpc>
                <a:spcPts val="3887"/>
              </a:lnSpc>
            </a:pPr>
            <a:r>
              <a:rPr lang="en-US" sz="2300" spc="-69">
                <a:solidFill>
                  <a:srgbClr val="000000"/>
                </a:solidFill>
                <a:latin typeface="Arimo Bold"/>
              </a:rPr>
              <a:t>ADVERTISEMENT - </a:t>
            </a:r>
            <a:r>
              <a:rPr lang="en-US" sz="2300" spc="-69">
                <a:solidFill>
                  <a:srgbClr val="000000"/>
                </a:solidFill>
                <a:latin typeface="Arimo"/>
              </a:rPr>
              <a:t>2LAKS</a:t>
            </a:r>
          </a:p>
          <a:p>
            <a:pPr>
              <a:lnSpc>
                <a:spcPts val="3887"/>
              </a:lnSpc>
            </a:pPr>
            <a:r>
              <a:rPr lang="en-US" sz="2300" spc="-69">
                <a:solidFill>
                  <a:srgbClr val="000000"/>
                </a:solidFill>
                <a:latin typeface="Arimo Bold"/>
              </a:rPr>
              <a:t>NET PROFIT- </a:t>
            </a:r>
            <a:r>
              <a:rPr lang="en-US" sz="2300" spc="-69">
                <a:solidFill>
                  <a:srgbClr val="000000"/>
                </a:solidFill>
                <a:latin typeface="Arimo"/>
              </a:rPr>
              <a:t>7LACS</a:t>
            </a:r>
          </a:p>
          <a:p>
            <a:pPr algn="l" marL="0" indent="0" lvl="0">
              <a:lnSpc>
                <a:spcPts val="3718"/>
              </a:lnSpc>
              <a:spcBef>
                <a:spcPct val="0"/>
              </a:spcBef>
            </a:pPr>
          </a:p>
        </p:txBody>
      </p:sp>
      <p:sp>
        <p:nvSpPr>
          <p:cNvPr name="TextBox 6" id="6"/>
          <p:cNvSpPr txBox="true"/>
          <p:nvPr/>
        </p:nvSpPr>
        <p:spPr>
          <a:xfrm rot="0">
            <a:off x="1197983" y="1114384"/>
            <a:ext cx="8782495" cy="1209094"/>
          </a:xfrm>
          <a:prstGeom prst="rect">
            <a:avLst/>
          </a:prstGeom>
        </p:spPr>
        <p:txBody>
          <a:bodyPr anchor="t" rtlCol="false" tIns="0" lIns="0" bIns="0" rIns="0">
            <a:spAutoFit/>
          </a:bodyPr>
          <a:lstStyle/>
          <a:p>
            <a:pPr marL="0" indent="0" lvl="0">
              <a:lnSpc>
                <a:spcPts val="9348"/>
              </a:lnSpc>
              <a:spcBef>
                <a:spcPct val="0"/>
              </a:spcBef>
            </a:pPr>
            <a:r>
              <a:rPr lang="en-US" sz="8498">
                <a:solidFill>
                  <a:srgbClr val="000000"/>
                </a:solidFill>
                <a:latin typeface="Oswald Bold"/>
              </a:rPr>
              <a:t>MONTHLY  REVENUE</a:t>
            </a:r>
          </a:p>
        </p:txBody>
      </p:sp>
      <p:sp>
        <p:nvSpPr>
          <p:cNvPr name="Freeform 7" id="7"/>
          <p:cNvSpPr/>
          <p:nvPr/>
        </p:nvSpPr>
        <p:spPr>
          <a:xfrm flipH="false" flipV="false" rot="2923865">
            <a:off x="9698718" y="-713152"/>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053648" y="3838953"/>
            <a:ext cx="6205652" cy="4654239"/>
          </a:xfrm>
          <a:custGeom>
            <a:avLst/>
            <a:gdLst/>
            <a:ahLst/>
            <a:cxnLst/>
            <a:rect r="r" b="b" t="t" l="l"/>
            <a:pathLst>
              <a:path h="4654239" w="6205652">
                <a:moveTo>
                  <a:pt x="0" y="0"/>
                </a:moveTo>
                <a:lnTo>
                  <a:pt x="6205652" y="0"/>
                </a:lnTo>
                <a:lnTo>
                  <a:pt x="6205652" y="4654239"/>
                </a:lnTo>
                <a:lnTo>
                  <a:pt x="0" y="4654239"/>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4171198" y="1382663"/>
            <a:ext cx="9318727" cy="5864611"/>
          </a:xfrm>
          <a:custGeom>
            <a:avLst/>
            <a:gdLst/>
            <a:ahLst/>
            <a:cxnLst/>
            <a:rect r="r" b="b" t="t" l="l"/>
            <a:pathLst>
              <a:path h="5864611" w="9318727">
                <a:moveTo>
                  <a:pt x="0" y="0"/>
                </a:moveTo>
                <a:lnTo>
                  <a:pt x="9318727" y="0"/>
                </a:lnTo>
                <a:lnTo>
                  <a:pt x="9318727" y="5864611"/>
                </a:lnTo>
                <a:lnTo>
                  <a:pt x="0" y="5864611"/>
                </a:lnTo>
                <a:lnTo>
                  <a:pt x="0" y="0"/>
                </a:lnTo>
                <a:close/>
              </a:path>
            </a:pathLst>
          </a:custGeom>
          <a:blipFill>
            <a:blip r:embed="rId2"/>
            <a:stretch>
              <a:fillRect l="-2863" t="0" r="-1839" b="0"/>
            </a:stretch>
          </a:blipFill>
        </p:spPr>
      </p:sp>
      <p:sp>
        <p:nvSpPr>
          <p:cNvPr name="TextBox 3" id="3"/>
          <p:cNvSpPr txBox="true"/>
          <p:nvPr/>
        </p:nvSpPr>
        <p:spPr>
          <a:xfrm rot="0">
            <a:off x="4171198" y="7925033"/>
            <a:ext cx="9473586" cy="1333267"/>
          </a:xfrm>
          <a:prstGeom prst="rect">
            <a:avLst/>
          </a:prstGeom>
        </p:spPr>
        <p:txBody>
          <a:bodyPr anchor="t" rtlCol="false" tIns="0" lIns="0" bIns="0" rIns="0">
            <a:spAutoFit/>
          </a:bodyPr>
          <a:lstStyle/>
          <a:p>
            <a:pPr algn="ctr">
              <a:lnSpc>
                <a:spcPts val="3394"/>
              </a:lnSpc>
              <a:spcBef>
                <a:spcPct val="0"/>
              </a:spcBef>
            </a:pPr>
            <a:r>
              <a:rPr lang="en-US" sz="2424">
                <a:solidFill>
                  <a:srgbClr val="000000"/>
                </a:solidFill>
                <a:latin typeface="Agrandir Narrow Bold"/>
              </a:rPr>
              <a:t>The  mentioned graph depicts the first year profits monthwise which sum up to about 84 lakhs,with an average profit per month  being 7 lakh which is the net profit  after cuttting all expenses.</a:t>
            </a:r>
          </a:p>
        </p:txBody>
      </p:sp>
      <p:sp>
        <p:nvSpPr>
          <p:cNvPr name="Freeform 4" id="4"/>
          <p:cNvSpPr/>
          <p:nvPr/>
        </p:nvSpPr>
        <p:spPr>
          <a:xfrm flipH="false" flipV="false" rot="2923865">
            <a:off x="10386921" y="-1237614"/>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09915">
            <a:off x="-10235108" y="-2315229"/>
            <a:ext cx="15147030" cy="9033138"/>
          </a:xfrm>
          <a:custGeom>
            <a:avLst/>
            <a:gdLst/>
            <a:ahLst/>
            <a:cxnLst/>
            <a:rect r="r" b="b" t="t" l="l"/>
            <a:pathLst>
              <a:path h="9033138" w="15147030">
                <a:moveTo>
                  <a:pt x="0" y="0"/>
                </a:moveTo>
                <a:lnTo>
                  <a:pt x="15147030" y="0"/>
                </a:lnTo>
                <a:lnTo>
                  <a:pt x="15147030" y="9033138"/>
                </a:lnTo>
                <a:lnTo>
                  <a:pt x="0" y="9033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072442"/>
          </a:xfrm>
          <a:custGeom>
            <a:avLst/>
            <a:gdLst/>
            <a:ahLst/>
            <a:cxnLst/>
            <a:rect r="r" b="b" t="t" l="l"/>
            <a:pathLst>
              <a:path h="6072442" w="18288000">
                <a:moveTo>
                  <a:pt x="0" y="0"/>
                </a:moveTo>
                <a:lnTo>
                  <a:pt x="18288000" y="0"/>
                </a:lnTo>
                <a:lnTo>
                  <a:pt x="18288000" y="6072442"/>
                </a:lnTo>
                <a:lnTo>
                  <a:pt x="0" y="6072442"/>
                </a:lnTo>
                <a:lnTo>
                  <a:pt x="0" y="0"/>
                </a:lnTo>
                <a:close/>
              </a:path>
            </a:pathLst>
          </a:custGeom>
          <a:blipFill>
            <a:blip r:embed="rId2"/>
            <a:stretch>
              <a:fillRect l="0" t="-5431" r="0" b="-4792"/>
            </a:stretch>
          </a:blipFill>
        </p:spPr>
      </p:sp>
      <p:sp>
        <p:nvSpPr>
          <p:cNvPr name="TextBox 3" id="3"/>
          <p:cNvSpPr txBox="true"/>
          <p:nvPr/>
        </p:nvSpPr>
        <p:spPr>
          <a:xfrm rot="0">
            <a:off x="736778" y="6951107"/>
            <a:ext cx="16814445" cy="902973"/>
          </a:xfrm>
          <a:prstGeom prst="rect">
            <a:avLst/>
          </a:prstGeom>
        </p:spPr>
        <p:txBody>
          <a:bodyPr anchor="t" rtlCol="false" tIns="0" lIns="0" bIns="0" rIns="0">
            <a:spAutoFit/>
          </a:bodyPr>
          <a:lstStyle/>
          <a:p>
            <a:pPr algn="ctr">
              <a:lnSpc>
                <a:spcPts val="3312"/>
              </a:lnSpc>
            </a:pPr>
            <a:r>
              <a:rPr lang="en-US" sz="2366">
                <a:solidFill>
                  <a:srgbClr val="000000"/>
                </a:solidFill>
                <a:latin typeface="Agrandir Narrow Bold"/>
              </a:rPr>
              <a:t>Thi s particular  graph corresponds to the  profits made in the first three years month wise  ,we see   gradual  but steady         </a:t>
            </a:r>
          </a:p>
          <a:p>
            <a:pPr algn="ctr">
              <a:lnSpc>
                <a:spcPts val="3312"/>
              </a:lnSpc>
              <a:spcBef>
                <a:spcPct val="0"/>
              </a:spcBef>
            </a:pPr>
            <a:r>
              <a:rPr lang="en-US" sz="2366">
                <a:solidFill>
                  <a:srgbClr val="000000"/>
                </a:solidFill>
                <a:latin typeface="Agrandir Narrow Bold"/>
              </a:rPr>
              <a:t>increase in the  profits made as we reduced our variable costs with time.</a:t>
            </a:r>
          </a:p>
        </p:txBody>
      </p:sp>
      <p:sp>
        <p:nvSpPr>
          <p:cNvPr name="TextBox 4" id="4"/>
          <p:cNvSpPr txBox="true"/>
          <p:nvPr/>
        </p:nvSpPr>
        <p:spPr>
          <a:xfrm rot="0">
            <a:off x="633755" y="8247682"/>
            <a:ext cx="9244410" cy="465210"/>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Agrandir Narrow Bold"/>
              </a:rPr>
              <a:t>With this trend it will take about  4 years of time to have a  100% ROi.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403261"/>
          </a:xfrm>
          <a:custGeom>
            <a:avLst/>
            <a:gdLst/>
            <a:ahLst/>
            <a:cxnLst/>
            <a:rect r="r" b="b" t="t" l="l"/>
            <a:pathLst>
              <a:path h="6403261" w="18288000">
                <a:moveTo>
                  <a:pt x="0" y="0"/>
                </a:moveTo>
                <a:lnTo>
                  <a:pt x="18288000" y="0"/>
                </a:lnTo>
                <a:lnTo>
                  <a:pt x="18288000" y="6403261"/>
                </a:lnTo>
                <a:lnTo>
                  <a:pt x="0" y="6403261"/>
                </a:lnTo>
                <a:lnTo>
                  <a:pt x="0" y="0"/>
                </a:lnTo>
                <a:close/>
              </a:path>
            </a:pathLst>
          </a:custGeom>
          <a:blipFill>
            <a:blip r:embed="rId2"/>
            <a:stretch>
              <a:fillRect l="0" t="-121" r="0" b="-2090"/>
            </a:stretch>
          </a:blipFill>
        </p:spPr>
      </p:sp>
      <p:sp>
        <p:nvSpPr>
          <p:cNvPr name="TextBox 3" id="3"/>
          <p:cNvSpPr txBox="true"/>
          <p:nvPr/>
        </p:nvSpPr>
        <p:spPr>
          <a:xfrm rot="0">
            <a:off x="1028700" y="7039090"/>
            <a:ext cx="16230600" cy="874785"/>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Agrandir Narrow Bold"/>
              </a:rPr>
              <a:t> The above graph shows the sales trend over the first three years  monthwise ,the sales would be stable during this  time as we do not  move any expansion during this time .</a:t>
            </a:r>
          </a:p>
        </p:txBody>
      </p:sp>
      <p:sp>
        <p:nvSpPr>
          <p:cNvPr name="TextBox 4" id="4"/>
          <p:cNvSpPr txBox="true"/>
          <p:nvPr/>
        </p:nvSpPr>
        <p:spPr>
          <a:xfrm rot="0">
            <a:off x="1028700" y="8209150"/>
            <a:ext cx="16230600" cy="465210"/>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Agrandir Narrow Bold"/>
              </a:rPr>
              <a:t>Once the firm ground is made after three years we will also be generating revenue by running adss through our machine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0278999" y="3119677"/>
            <a:ext cx="6980301" cy="4047645"/>
          </a:xfrm>
          <a:custGeom>
            <a:avLst/>
            <a:gdLst/>
            <a:ahLst/>
            <a:cxnLst/>
            <a:rect r="r" b="b" t="t" l="l"/>
            <a:pathLst>
              <a:path h="4047645" w="6980301">
                <a:moveTo>
                  <a:pt x="0" y="0"/>
                </a:moveTo>
                <a:lnTo>
                  <a:pt x="6980301" y="0"/>
                </a:lnTo>
                <a:lnTo>
                  <a:pt x="6980301" y="4047646"/>
                </a:lnTo>
                <a:lnTo>
                  <a:pt x="0" y="4047646"/>
                </a:lnTo>
                <a:lnTo>
                  <a:pt x="0" y="0"/>
                </a:lnTo>
                <a:close/>
              </a:path>
            </a:pathLst>
          </a:custGeom>
          <a:blipFill>
            <a:blip r:embed="rId3"/>
            <a:stretch>
              <a:fillRect l="0" t="0" r="0" b="0"/>
            </a:stretch>
          </a:blipFill>
        </p:spPr>
      </p:sp>
      <p:sp>
        <p:nvSpPr>
          <p:cNvPr name="TextBox 4" id="4"/>
          <p:cNvSpPr txBox="true"/>
          <p:nvPr/>
        </p:nvSpPr>
        <p:spPr>
          <a:xfrm rot="0">
            <a:off x="1726185" y="3837995"/>
            <a:ext cx="6014295" cy="1305505"/>
          </a:xfrm>
          <a:prstGeom prst="rect">
            <a:avLst/>
          </a:prstGeom>
        </p:spPr>
        <p:txBody>
          <a:bodyPr anchor="t" rtlCol="false" tIns="0" lIns="0" bIns="0" rIns="0">
            <a:spAutoFit/>
          </a:bodyPr>
          <a:lstStyle/>
          <a:p>
            <a:pPr algn="just">
              <a:lnSpc>
                <a:spcPts val="9950"/>
              </a:lnSpc>
            </a:pPr>
            <a:r>
              <a:rPr lang="en-US" sz="9045" spc="334">
                <a:solidFill>
                  <a:srgbClr val="FFFFFF"/>
                </a:solidFill>
                <a:latin typeface="Squada One"/>
              </a:rPr>
              <a:t>VENDISTORES</a:t>
            </a:r>
          </a:p>
        </p:txBody>
      </p:sp>
      <p:sp>
        <p:nvSpPr>
          <p:cNvPr name="TextBox 5" id="5"/>
          <p:cNvSpPr txBox="true"/>
          <p:nvPr/>
        </p:nvSpPr>
        <p:spPr>
          <a:xfrm rot="0">
            <a:off x="0" y="5048250"/>
            <a:ext cx="9144000" cy="878176"/>
          </a:xfrm>
          <a:prstGeom prst="rect">
            <a:avLst/>
          </a:prstGeom>
        </p:spPr>
        <p:txBody>
          <a:bodyPr anchor="t" rtlCol="false" tIns="0" lIns="0" bIns="0" rIns="0">
            <a:spAutoFit/>
          </a:bodyPr>
          <a:lstStyle/>
          <a:p>
            <a:pPr algn="ctr">
              <a:lnSpc>
                <a:spcPts val="7246"/>
              </a:lnSpc>
              <a:spcBef>
                <a:spcPct val="0"/>
              </a:spcBef>
            </a:pPr>
            <a:r>
              <a:rPr lang="en-US" sz="5176">
                <a:solidFill>
                  <a:srgbClr val="FFFFFF"/>
                </a:solidFill>
                <a:latin typeface="Open Sans Light"/>
              </a:rPr>
              <a:t>BECOMING SHOPOMATIC</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flipV="true">
            <a:off x="10709722" y="3944860"/>
            <a:ext cx="15156557" cy="0"/>
          </a:xfrm>
          <a:prstGeom prst="line">
            <a:avLst/>
          </a:prstGeom>
          <a:ln cap="flat" w="76200">
            <a:solidFill>
              <a:srgbClr val="C23A97"/>
            </a:solidFill>
            <a:prstDash val="solid"/>
            <a:headEnd type="none" len="sm" w="sm"/>
            <a:tailEnd type="none" len="sm" w="sm"/>
          </a:ln>
        </p:spPr>
      </p:sp>
      <p:sp>
        <p:nvSpPr>
          <p:cNvPr name="Freeform 3" id="3"/>
          <p:cNvSpPr/>
          <p:nvPr/>
        </p:nvSpPr>
        <p:spPr>
          <a:xfrm flipH="false" flipV="false" rot="0">
            <a:off x="0" y="0"/>
            <a:ext cx="9860279" cy="5081139"/>
          </a:xfrm>
          <a:custGeom>
            <a:avLst/>
            <a:gdLst/>
            <a:ahLst/>
            <a:cxnLst/>
            <a:rect r="r" b="b" t="t" l="l"/>
            <a:pathLst>
              <a:path h="5081139" w="9860279">
                <a:moveTo>
                  <a:pt x="0" y="0"/>
                </a:moveTo>
                <a:lnTo>
                  <a:pt x="9860279" y="0"/>
                </a:lnTo>
                <a:lnTo>
                  <a:pt x="9860279" y="5081139"/>
                </a:lnTo>
                <a:lnTo>
                  <a:pt x="0" y="5081139"/>
                </a:lnTo>
                <a:lnTo>
                  <a:pt x="0" y="0"/>
                </a:lnTo>
                <a:close/>
              </a:path>
            </a:pathLst>
          </a:custGeom>
          <a:blipFill>
            <a:blip r:embed="rId2"/>
            <a:stretch>
              <a:fillRect l="-4456" t="0" r="-4456" b="0"/>
            </a:stretch>
          </a:blipFill>
        </p:spPr>
      </p:sp>
      <p:sp>
        <p:nvSpPr>
          <p:cNvPr name="Freeform 4" id="4"/>
          <p:cNvSpPr/>
          <p:nvPr/>
        </p:nvSpPr>
        <p:spPr>
          <a:xfrm flipH="false" flipV="false" rot="0">
            <a:off x="0" y="5198863"/>
            <a:ext cx="9860279" cy="5018724"/>
          </a:xfrm>
          <a:custGeom>
            <a:avLst/>
            <a:gdLst/>
            <a:ahLst/>
            <a:cxnLst/>
            <a:rect r="r" b="b" t="t" l="l"/>
            <a:pathLst>
              <a:path h="5018724" w="9860279">
                <a:moveTo>
                  <a:pt x="0" y="0"/>
                </a:moveTo>
                <a:lnTo>
                  <a:pt x="9860279" y="0"/>
                </a:lnTo>
                <a:lnTo>
                  <a:pt x="9860279" y="5018723"/>
                </a:lnTo>
                <a:lnTo>
                  <a:pt x="0" y="5018723"/>
                </a:lnTo>
                <a:lnTo>
                  <a:pt x="0" y="0"/>
                </a:lnTo>
                <a:close/>
              </a:path>
            </a:pathLst>
          </a:custGeom>
          <a:blipFill>
            <a:blip r:embed="rId3"/>
            <a:stretch>
              <a:fillRect l="0" t="-3584" r="-6603" b="-1895"/>
            </a:stretch>
          </a:blipFill>
        </p:spPr>
      </p:sp>
      <p:sp>
        <p:nvSpPr>
          <p:cNvPr name="TextBox 5" id="5"/>
          <p:cNvSpPr txBox="true"/>
          <p:nvPr/>
        </p:nvSpPr>
        <p:spPr>
          <a:xfrm rot="0">
            <a:off x="10709722" y="2476350"/>
            <a:ext cx="5473970" cy="774700"/>
          </a:xfrm>
          <a:prstGeom prst="rect">
            <a:avLst/>
          </a:prstGeom>
        </p:spPr>
        <p:txBody>
          <a:bodyPr anchor="t" rtlCol="false" tIns="0" lIns="0" bIns="0" rIns="0">
            <a:spAutoFit/>
          </a:bodyPr>
          <a:lstStyle/>
          <a:p>
            <a:pPr>
              <a:lnSpc>
                <a:spcPts val="6049"/>
              </a:lnSpc>
            </a:pPr>
            <a:r>
              <a:rPr lang="en-US" sz="5499" spc="175">
                <a:solidFill>
                  <a:srgbClr val="000000"/>
                </a:solidFill>
                <a:latin typeface="Days"/>
              </a:rPr>
              <a:t>Depreciation</a:t>
            </a:r>
          </a:p>
        </p:txBody>
      </p:sp>
      <p:sp>
        <p:nvSpPr>
          <p:cNvPr name="TextBox 6" id="6"/>
          <p:cNvSpPr txBox="true"/>
          <p:nvPr/>
        </p:nvSpPr>
        <p:spPr>
          <a:xfrm rot="0">
            <a:off x="10709722" y="3289150"/>
            <a:ext cx="4285815" cy="465210"/>
          </a:xfrm>
          <a:prstGeom prst="rect">
            <a:avLst/>
          </a:prstGeom>
        </p:spPr>
        <p:txBody>
          <a:bodyPr anchor="t" rtlCol="false" tIns="0" lIns="0" bIns="0" rIns="0">
            <a:spAutoFit/>
          </a:bodyPr>
          <a:lstStyle/>
          <a:p>
            <a:pPr>
              <a:lnSpc>
                <a:spcPts val="3233"/>
              </a:lnSpc>
              <a:spcBef>
                <a:spcPct val="0"/>
              </a:spcBef>
            </a:pPr>
            <a:r>
              <a:rPr lang="en-US" sz="2309">
                <a:solidFill>
                  <a:srgbClr val="000000"/>
                </a:solidFill>
                <a:latin typeface="Agrandir Narrow Bold"/>
              </a:rPr>
              <a:t>1.</a:t>
            </a:r>
            <a:r>
              <a:rPr lang="en-US" sz="2309">
                <a:solidFill>
                  <a:srgbClr val="000000"/>
                </a:solidFill>
                <a:latin typeface="Agrandir Narrow Bold"/>
              </a:rPr>
              <a:t>Straight Line Depreciation:</a:t>
            </a:r>
          </a:p>
        </p:txBody>
      </p:sp>
      <p:sp>
        <p:nvSpPr>
          <p:cNvPr name="TextBox 7" id="7"/>
          <p:cNvSpPr txBox="true"/>
          <p:nvPr/>
        </p:nvSpPr>
        <p:spPr>
          <a:xfrm rot="0">
            <a:off x="13645811" y="4011535"/>
            <a:ext cx="4285815" cy="3127130"/>
          </a:xfrm>
          <a:prstGeom prst="rect">
            <a:avLst/>
          </a:prstGeom>
        </p:spPr>
        <p:txBody>
          <a:bodyPr anchor="t" rtlCol="false" tIns="0" lIns="0" bIns="0" rIns="0">
            <a:spAutoFit/>
          </a:bodyPr>
          <a:lstStyle/>
          <a:p>
            <a:pPr algn="ctr">
              <a:lnSpc>
                <a:spcPts val="3513"/>
              </a:lnSpc>
              <a:spcBef>
                <a:spcPct val="0"/>
              </a:spcBef>
            </a:pPr>
            <a:r>
              <a:rPr lang="en-US" sz="2509">
                <a:solidFill>
                  <a:srgbClr val="000000"/>
                </a:solidFill>
                <a:latin typeface="Agrandir Narrow Bold"/>
              </a:rPr>
              <a:t>A depreciation was applied on the  machine its initial price bieng 2lakhs and salvage being 80k at the end of 5 years.the closing value constantly decreases by 24000 each year.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flipV="true">
            <a:off x="10709722" y="3944860"/>
            <a:ext cx="15156557" cy="0"/>
          </a:xfrm>
          <a:prstGeom prst="line">
            <a:avLst/>
          </a:prstGeom>
          <a:ln cap="flat" w="76200">
            <a:solidFill>
              <a:srgbClr val="C23A97"/>
            </a:solidFill>
            <a:prstDash val="solid"/>
            <a:headEnd type="none" len="sm" w="sm"/>
            <a:tailEnd type="none" len="sm" w="sm"/>
          </a:ln>
        </p:spPr>
      </p:sp>
      <p:sp>
        <p:nvSpPr>
          <p:cNvPr name="Freeform 3" id="3"/>
          <p:cNvSpPr/>
          <p:nvPr/>
        </p:nvSpPr>
        <p:spPr>
          <a:xfrm flipH="false" flipV="false" rot="0">
            <a:off x="0" y="0"/>
            <a:ext cx="10299286" cy="4985252"/>
          </a:xfrm>
          <a:custGeom>
            <a:avLst/>
            <a:gdLst/>
            <a:ahLst/>
            <a:cxnLst/>
            <a:rect r="r" b="b" t="t" l="l"/>
            <a:pathLst>
              <a:path h="4985252" w="10299286">
                <a:moveTo>
                  <a:pt x="0" y="0"/>
                </a:moveTo>
                <a:lnTo>
                  <a:pt x="10299286" y="0"/>
                </a:lnTo>
                <a:lnTo>
                  <a:pt x="10299286" y="4985252"/>
                </a:lnTo>
                <a:lnTo>
                  <a:pt x="0" y="4985252"/>
                </a:lnTo>
                <a:lnTo>
                  <a:pt x="0" y="0"/>
                </a:lnTo>
                <a:close/>
              </a:path>
            </a:pathLst>
          </a:custGeom>
          <a:blipFill>
            <a:blip r:embed="rId2"/>
            <a:stretch>
              <a:fillRect l="0" t="0" r="0" b="0"/>
            </a:stretch>
          </a:blipFill>
        </p:spPr>
      </p:sp>
      <p:sp>
        <p:nvSpPr>
          <p:cNvPr name="Freeform 4" id="4"/>
          <p:cNvSpPr/>
          <p:nvPr/>
        </p:nvSpPr>
        <p:spPr>
          <a:xfrm flipH="false" flipV="false" rot="0">
            <a:off x="0" y="4985252"/>
            <a:ext cx="10265698" cy="5122940"/>
          </a:xfrm>
          <a:custGeom>
            <a:avLst/>
            <a:gdLst/>
            <a:ahLst/>
            <a:cxnLst/>
            <a:rect r="r" b="b" t="t" l="l"/>
            <a:pathLst>
              <a:path h="5122940" w="10265698">
                <a:moveTo>
                  <a:pt x="0" y="0"/>
                </a:moveTo>
                <a:lnTo>
                  <a:pt x="10265698" y="0"/>
                </a:lnTo>
                <a:lnTo>
                  <a:pt x="10265698" y="5122940"/>
                </a:lnTo>
                <a:lnTo>
                  <a:pt x="0" y="5122940"/>
                </a:lnTo>
                <a:lnTo>
                  <a:pt x="0" y="0"/>
                </a:lnTo>
                <a:close/>
              </a:path>
            </a:pathLst>
          </a:custGeom>
          <a:blipFill>
            <a:blip r:embed="rId3"/>
            <a:stretch>
              <a:fillRect l="0" t="0" r="0" b="0"/>
            </a:stretch>
          </a:blipFill>
        </p:spPr>
      </p:sp>
      <p:sp>
        <p:nvSpPr>
          <p:cNvPr name="TextBox 5" id="5"/>
          <p:cNvSpPr txBox="true"/>
          <p:nvPr/>
        </p:nvSpPr>
        <p:spPr>
          <a:xfrm rot="0">
            <a:off x="10709722" y="2476350"/>
            <a:ext cx="5473970" cy="774700"/>
          </a:xfrm>
          <a:prstGeom prst="rect">
            <a:avLst/>
          </a:prstGeom>
        </p:spPr>
        <p:txBody>
          <a:bodyPr anchor="t" rtlCol="false" tIns="0" lIns="0" bIns="0" rIns="0">
            <a:spAutoFit/>
          </a:bodyPr>
          <a:lstStyle/>
          <a:p>
            <a:pPr>
              <a:lnSpc>
                <a:spcPts val="6049"/>
              </a:lnSpc>
            </a:pPr>
            <a:r>
              <a:rPr lang="en-US" sz="5499" spc="175">
                <a:solidFill>
                  <a:srgbClr val="000000"/>
                </a:solidFill>
                <a:latin typeface="Days"/>
              </a:rPr>
              <a:t>Depreciation</a:t>
            </a:r>
          </a:p>
        </p:txBody>
      </p:sp>
      <p:sp>
        <p:nvSpPr>
          <p:cNvPr name="TextBox 6" id="6"/>
          <p:cNvSpPr txBox="true"/>
          <p:nvPr/>
        </p:nvSpPr>
        <p:spPr>
          <a:xfrm rot="0">
            <a:off x="10709722" y="3289150"/>
            <a:ext cx="4285815" cy="465210"/>
          </a:xfrm>
          <a:prstGeom prst="rect">
            <a:avLst/>
          </a:prstGeom>
        </p:spPr>
        <p:txBody>
          <a:bodyPr anchor="t" rtlCol="false" tIns="0" lIns="0" bIns="0" rIns="0">
            <a:spAutoFit/>
          </a:bodyPr>
          <a:lstStyle/>
          <a:p>
            <a:pPr>
              <a:lnSpc>
                <a:spcPts val="3233"/>
              </a:lnSpc>
              <a:spcBef>
                <a:spcPct val="0"/>
              </a:spcBef>
            </a:pPr>
            <a:r>
              <a:rPr lang="en-US" sz="2309">
                <a:solidFill>
                  <a:srgbClr val="000000"/>
                </a:solidFill>
                <a:latin typeface="Agrandir Narrow Bold"/>
              </a:rPr>
              <a:t>2.Declining Balance</a:t>
            </a:r>
          </a:p>
        </p:txBody>
      </p:sp>
      <p:sp>
        <p:nvSpPr>
          <p:cNvPr name="TextBox 7" id="7"/>
          <p:cNvSpPr txBox="true"/>
          <p:nvPr/>
        </p:nvSpPr>
        <p:spPr>
          <a:xfrm rot="0">
            <a:off x="12852629" y="4002010"/>
            <a:ext cx="5078997" cy="3692481"/>
          </a:xfrm>
          <a:prstGeom prst="rect">
            <a:avLst/>
          </a:prstGeom>
        </p:spPr>
        <p:txBody>
          <a:bodyPr anchor="t" rtlCol="false" tIns="0" lIns="0" bIns="0" rIns="0">
            <a:spAutoFit/>
          </a:bodyPr>
          <a:lstStyle/>
          <a:p>
            <a:pPr algn="ctr">
              <a:lnSpc>
                <a:spcPts val="4163"/>
              </a:lnSpc>
              <a:spcBef>
                <a:spcPct val="0"/>
              </a:spcBef>
            </a:pPr>
            <a:r>
              <a:rPr lang="en-US" sz="2974">
                <a:solidFill>
                  <a:srgbClr val="000000"/>
                </a:solidFill>
                <a:latin typeface="Agrandir Narrow Bold"/>
              </a:rPr>
              <a:t>A depreciation was applied on the  machine its initial price bieng 2lakhs and salvage being 80k at the end of 5 years. closing value at end of the first is observe to be 120000.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3857019" y="7753499"/>
            <a:ext cx="20843800" cy="12430485"/>
          </a:xfrm>
          <a:custGeom>
            <a:avLst/>
            <a:gdLst/>
            <a:ahLst/>
            <a:cxnLst/>
            <a:rect r="r" b="b" t="t" l="l"/>
            <a:pathLst>
              <a:path h="12430485" w="20843800">
                <a:moveTo>
                  <a:pt x="0" y="0"/>
                </a:moveTo>
                <a:lnTo>
                  <a:pt x="20843801" y="0"/>
                </a:lnTo>
                <a:lnTo>
                  <a:pt x="20843801"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0709722" y="3436073"/>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698303" y="905944"/>
            <a:ext cx="9388790" cy="4829378"/>
          </a:xfrm>
          <a:custGeom>
            <a:avLst/>
            <a:gdLst/>
            <a:ahLst/>
            <a:cxnLst/>
            <a:rect r="r" b="b" t="t" l="l"/>
            <a:pathLst>
              <a:path h="4829378" w="9388790">
                <a:moveTo>
                  <a:pt x="0" y="0"/>
                </a:moveTo>
                <a:lnTo>
                  <a:pt x="9388790" y="0"/>
                </a:lnTo>
                <a:lnTo>
                  <a:pt x="9388790" y="4829378"/>
                </a:lnTo>
                <a:lnTo>
                  <a:pt x="0" y="4829378"/>
                </a:lnTo>
                <a:lnTo>
                  <a:pt x="0" y="0"/>
                </a:lnTo>
                <a:close/>
              </a:path>
            </a:pathLst>
          </a:custGeom>
          <a:blipFill>
            <a:blip r:embed="rId4"/>
            <a:stretch>
              <a:fillRect l="0" t="0" r="0" b="0"/>
            </a:stretch>
          </a:blipFill>
        </p:spPr>
      </p:sp>
      <p:sp>
        <p:nvSpPr>
          <p:cNvPr name="TextBox 5" id="5"/>
          <p:cNvSpPr txBox="true"/>
          <p:nvPr/>
        </p:nvSpPr>
        <p:spPr>
          <a:xfrm rot="0">
            <a:off x="10429812" y="4249259"/>
            <a:ext cx="7345183" cy="1035716"/>
          </a:xfrm>
          <a:prstGeom prst="rect">
            <a:avLst/>
          </a:prstGeom>
        </p:spPr>
        <p:txBody>
          <a:bodyPr anchor="t" rtlCol="false" tIns="0" lIns="0" bIns="0" rIns="0">
            <a:spAutoFit/>
          </a:bodyPr>
          <a:lstStyle/>
          <a:p>
            <a:pPr marL="409197" indent="-204599" lvl="1">
              <a:lnSpc>
                <a:spcPts val="2786"/>
              </a:lnSpc>
              <a:buFont typeface="Arial"/>
              <a:buChar char="•"/>
            </a:pPr>
            <a:r>
              <a:rPr lang="en-US" sz="1895">
                <a:solidFill>
                  <a:srgbClr val="000000"/>
                </a:solidFill>
                <a:latin typeface="Open Sauce Light"/>
              </a:rPr>
              <a:t>Current rate of inflation as 5%.</a:t>
            </a:r>
          </a:p>
          <a:p>
            <a:pPr marL="409197" indent="-204599" lvl="1">
              <a:lnSpc>
                <a:spcPts val="2786"/>
              </a:lnSpc>
              <a:buFont typeface="Arial"/>
              <a:buChar char="•"/>
            </a:pPr>
            <a:r>
              <a:rPr lang="en-US" sz="1895">
                <a:solidFill>
                  <a:srgbClr val="000000"/>
                </a:solidFill>
                <a:latin typeface="Open Sauce Light"/>
              </a:rPr>
              <a:t>Calculated as the percentage gain or loss on an investment relative to its initial cost or outlay.</a:t>
            </a:r>
          </a:p>
        </p:txBody>
      </p:sp>
      <p:sp>
        <p:nvSpPr>
          <p:cNvPr name="TextBox 6" id="6"/>
          <p:cNvSpPr txBox="true"/>
          <p:nvPr/>
        </p:nvSpPr>
        <p:spPr>
          <a:xfrm rot="0">
            <a:off x="10709722" y="1783933"/>
            <a:ext cx="5473970" cy="1536700"/>
          </a:xfrm>
          <a:prstGeom prst="rect">
            <a:avLst/>
          </a:prstGeom>
        </p:spPr>
        <p:txBody>
          <a:bodyPr anchor="t" rtlCol="false" tIns="0" lIns="0" bIns="0" rIns="0">
            <a:spAutoFit/>
          </a:bodyPr>
          <a:lstStyle/>
          <a:p>
            <a:pPr>
              <a:lnSpc>
                <a:spcPts val="6049"/>
              </a:lnSpc>
            </a:pPr>
            <a:r>
              <a:rPr lang="en-US" sz="5499" spc="175">
                <a:solidFill>
                  <a:srgbClr val="000000"/>
                </a:solidFill>
                <a:latin typeface="Days"/>
              </a:rPr>
              <a:t>Rate of Return</a:t>
            </a:r>
          </a:p>
        </p:txBody>
      </p:sp>
      <p:sp>
        <p:nvSpPr>
          <p:cNvPr name="TextBox 7" id="7"/>
          <p:cNvSpPr txBox="true"/>
          <p:nvPr/>
        </p:nvSpPr>
        <p:spPr>
          <a:xfrm rot="0">
            <a:off x="11549971" y="6142226"/>
            <a:ext cx="2904629" cy="1284360"/>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Agrandir Narrow Bold"/>
              </a:rPr>
              <a:t>Nominal Rate:13.40%</a:t>
            </a:r>
          </a:p>
          <a:p>
            <a:pPr algn="ctr">
              <a:lnSpc>
                <a:spcPts val="3233"/>
              </a:lnSpc>
              <a:spcBef>
                <a:spcPct val="0"/>
              </a:spcBef>
            </a:pPr>
            <a:r>
              <a:rPr lang="en-US" sz="2309">
                <a:solidFill>
                  <a:srgbClr val="000000"/>
                </a:solidFill>
                <a:latin typeface="Agrandir Narrow Bold"/>
              </a:rPr>
              <a:t>Real Rate:8.00%</a:t>
            </a:r>
          </a:p>
          <a:p>
            <a:pPr algn="ctr">
              <a:lnSpc>
                <a:spcPts val="3233"/>
              </a:lnSpc>
              <a:spcBef>
                <a:spcPct val="0"/>
              </a:spcBef>
            </a:pPr>
            <a:r>
              <a:rPr lang="en-US" sz="2309">
                <a:solidFill>
                  <a:srgbClr val="000000"/>
                </a:solidFill>
                <a:latin typeface="Agrandir Narrow Bold"/>
              </a:rPr>
              <a:t>Inflation Rate:5.00%</a:t>
            </a:r>
          </a:p>
        </p:txBody>
      </p:sp>
      <p:sp>
        <p:nvSpPr>
          <p:cNvPr name="TextBox 8" id="8"/>
          <p:cNvSpPr txBox="true"/>
          <p:nvPr/>
        </p:nvSpPr>
        <p:spPr>
          <a:xfrm rot="0">
            <a:off x="1867383" y="5817839"/>
            <a:ext cx="7598982" cy="1403960"/>
          </a:xfrm>
          <a:prstGeom prst="rect">
            <a:avLst/>
          </a:prstGeom>
        </p:spPr>
        <p:txBody>
          <a:bodyPr anchor="t" rtlCol="false" tIns="0" lIns="0" bIns="0" rIns="0">
            <a:spAutoFit/>
          </a:bodyPr>
          <a:lstStyle/>
          <a:p>
            <a:pPr algn="ctr">
              <a:lnSpc>
                <a:spcPts val="5200"/>
              </a:lnSpc>
              <a:spcBef>
                <a:spcPct val="0"/>
              </a:spcBef>
            </a:pPr>
            <a:r>
              <a:rPr lang="en-US" sz="3714">
                <a:solidFill>
                  <a:srgbClr val="000000"/>
                </a:solidFill>
                <a:latin typeface="Agrandir Narrow Bold"/>
              </a:rPr>
              <a:t>Current value: ₹4,46,69,855</a:t>
            </a:r>
          </a:p>
          <a:p>
            <a:pPr algn="ctr">
              <a:lnSpc>
                <a:spcPts val="5200"/>
              </a:lnSpc>
              <a:spcBef>
                <a:spcPct val="0"/>
              </a:spcBef>
            </a:pPr>
            <a:r>
              <a:rPr lang="en-US" sz="3714">
                <a:solidFill>
                  <a:srgbClr val="000000"/>
                </a:solidFill>
                <a:latin typeface="Agrandir Narrow Bold"/>
              </a:rPr>
              <a:t>Initial Investment:₹35000000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a:off x="3307028" y="4205366"/>
            <a:ext cx="11291300" cy="0"/>
          </a:xfrm>
          <a:prstGeom prst="line">
            <a:avLst/>
          </a:prstGeom>
          <a:ln cap="flat" w="76200">
            <a:solidFill>
              <a:srgbClr val="202354"/>
            </a:solidFill>
            <a:prstDash val="solid"/>
            <a:headEnd type="none" len="sm" w="sm"/>
            <a:tailEnd type="none" len="sm" w="sm"/>
          </a:ln>
        </p:spPr>
      </p:sp>
      <p:grpSp>
        <p:nvGrpSpPr>
          <p:cNvPr name="Group 7" id="7"/>
          <p:cNvGrpSpPr>
            <a:grpSpLocks noChangeAspect="true"/>
          </p:cNvGrpSpPr>
          <p:nvPr/>
        </p:nvGrpSpPr>
        <p:grpSpPr>
          <a:xfrm rot="5400000">
            <a:off x="14598328" y="4037857"/>
            <a:ext cx="411218" cy="4112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5400000">
            <a:off x="12046404" y="4037857"/>
            <a:ext cx="411218" cy="4112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5400000">
            <a:off x="9081664" y="4037857"/>
            <a:ext cx="411218" cy="4112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3" id="13"/>
          <p:cNvGrpSpPr>
            <a:grpSpLocks noChangeAspect="true"/>
          </p:cNvGrpSpPr>
          <p:nvPr/>
        </p:nvGrpSpPr>
        <p:grpSpPr>
          <a:xfrm rot="5400000">
            <a:off x="6241759" y="3999757"/>
            <a:ext cx="411218" cy="41121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5" id="15"/>
          <p:cNvGrpSpPr>
            <a:grpSpLocks noChangeAspect="true"/>
          </p:cNvGrpSpPr>
          <p:nvPr/>
        </p:nvGrpSpPr>
        <p:grpSpPr>
          <a:xfrm rot="5400000">
            <a:off x="3278453" y="4037857"/>
            <a:ext cx="411218" cy="411218"/>
            <a:chOff x="6705600" y="1371600"/>
            <a:chExt cx="10972800" cy="10972800"/>
          </a:xfrm>
        </p:grpSpPr>
        <p:sp>
          <p:nvSpPr>
            <p:cNvPr name="Freeform 16" id="1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7" id="17"/>
          <p:cNvSpPr txBox="true"/>
          <p:nvPr/>
        </p:nvSpPr>
        <p:spPr>
          <a:xfrm rot="0">
            <a:off x="3278453" y="5096995"/>
            <a:ext cx="2736463" cy="377190"/>
          </a:xfrm>
          <a:prstGeom prst="rect">
            <a:avLst/>
          </a:prstGeom>
        </p:spPr>
        <p:txBody>
          <a:bodyPr anchor="t" rtlCol="false" tIns="0" lIns="0" bIns="0" rIns="0">
            <a:spAutoFit/>
          </a:bodyPr>
          <a:lstStyle/>
          <a:p>
            <a:pPr algn="just">
              <a:lnSpc>
                <a:spcPts val="2970"/>
              </a:lnSpc>
            </a:pPr>
            <a:r>
              <a:rPr lang="en-US" sz="2700" spc="86">
                <a:solidFill>
                  <a:srgbClr val="000000"/>
                </a:solidFill>
                <a:latin typeface="Open Sauce Medium"/>
              </a:rPr>
              <a:t>YEAR 1-4</a:t>
            </a:r>
          </a:p>
        </p:txBody>
      </p:sp>
      <p:sp>
        <p:nvSpPr>
          <p:cNvPr name="TextBox 18" id="18"/>
          <p:cNvSpPr txBox="true"/>
          <p:nvPr/>
        </p:nvSpPr>
        <p:spPr>
          <a:xfrm rot="0">
            <a:off x="3278453" y="5637969"/>
            <a:ext cx="2449249" cy="1754886"/>
          </a:xfrm>
          <a:prstGeom prst="rect">
            <a:avLst/>
          </a:prstGeom>
        </p:spPr>
        <p:txBody>
          <a:bodyPr anchor="t" rtlCol="false" tIns="0" lIns="0" bIns="0" rIns="0">
            <a:spAutoFit/>
          </a:bodyPr>
          <a:lstStyle/>
          <a:p>
            <a:pPr>
              <a:lnSpc>
                <a:spcPts val="2352"/>
              </a:lnSpc>
            </a:pPr>
            <a:r>
              <a:rPr lang="en-US" sz="1600">
                <a:solidFill>
                  <a:srgbClr val="000000"/>
                </a:solidFill>
                <a:latin typeface="Open Sauce Light"/>
              </a:rPr>
              <a:t>Initial inception with top colleges and schools across Mumbai and Pune. and recovering seed money and start making profits </a:t>
            </a:r>
          </a:p>
        </p:txBody>
      </p:sp>
      <p:sp>
        <p:nvSpPr>
          <p:cNvPr name="TextBox 19" id="19"/>
          <p:cNvSpPr txBox="true"/>
          <p:nvPr/>
        </p:nvSpPr>
        <p:spPr>
          <a:xfrm rot="0">
            <a:off x="12046404" y="5096995"/>
            <a:ext cx="2736463" cy="377190"/>
          </a:xfrm>
          <a:prstGeom prst="rect">
            <a:avLst/>
          </a:prstGeom>
        </p:spPr>
        <p:txBody>
          <a:bodyPr anchor="t" rtlCol="false" tIns="0" lIns="0" bIns="0" rIns="0">
            <a:spAutoFit/>
          </a:bodyPr>
          <a:lstStyle/>
          <a:p>
            <a:pPr algn="just">
              <a:lnSpc>
                <a:spcPts val="2970"/>
              </a:lnSpc>
            </a:pPr>
            <a:r>
              <a:rPr lang="en-US" sz="2700" spc="86">
                <a:solidFill>
                  <a:srgbClr val="000000"/>
                </a:solidFill>
                <a:latin typeface="Open Sauce Medium"/>
              </a:rPr>
              <a:t>YEAR 12+</a:t>
            </a:r>
          </a:p>
        </p:txBody>
      </p:sp>
      <p:sp>
        <p:nvSpPr>
          <p:cNvPr name="TextBox 20" id="20"/>
          <p:cNvSpPr txBox="true"/>
          <p:nvPr/>
        </p:nvSpPr>
        <p:spPr>
          <a:xfrm rot="0">
            <a:off x="6201104" y="5096995"/>
            <a:ext cx="2736463" cy="377190"/>
          </a:xfrm>
          <a:prstGeom prst="rect">
            <a:avLst/>
          </a:prstGeom>
        </p:spPr>
        <p:txBody>
          <a:bodyPr anchor="t" rtlCol="false" tIns="0" lIns="0" bIns="0" rIns="0">
            <a:spAutoFit/>
          </a:bodyPr>
          <a:lstStyle/>
          <a:p>
            <a:pPr algn="just">
              <a:lnSpc>
                <a:spcPts val="2970"/>
              </a:lnSpc>
            </a:pPr>
            <a:r>
              <a:rPr lang="en-US" sz="2700" spc="86">
                <a:solidFill>
                  <a:srgbClr val="000000"/>
                </a:solidFill>
                <a:latin typeface="Open Sauce Medium"/>
              </a:rPr>
              <a:t>YEAR 4-10</a:t>
            </a:r>
          </a:p>
        </p:txBody>
      </p:sp>
      <p:sp>
        <p:nvSpPr>
          <p:cNvPr name="TextBox 21" id="21"/>
          <p:cNvSpPr txBox="true"/>
          <p:nvPr/>
        </p:nvSpPr>
        <p:spPr>
          <a:xfrm rot="0">
            <a:off x="6201104" y="5637969"/>
            <a:ext cx="2449249" cy="2345436"/>
          </a:xfrm>
          <a:prstGeom prst="rect">
            <a:avLst/>
          </a:prstGeom>
        </p:spPr>
        <p:txBody>
          <a:bodyPr anchor="t" rtlCol="false" tIns="0" lIns="0" bIns="0" rIns="0">
            <a:spAutoFit/>
          </a:bodyPr>
          <a:lstStyle/>
          <a:p>
            <a:pPr>
              <a:lnSpc>
                <a:spcPts val="2352"/>
              </a:lnSpc>
            </a:pPr>
            <a:r>
              <a:rPr lang="en-US" sz="1600">
                <a:solidFill>
                  <a:srgbClr val="000000"/>
                </a:solidFill>
                <a:latin typeface="Open Sauce Light"/>
              </a:rPr>
              <a:t>Once we are more established we will expand to other cities and marketplaces .also expanding to palces like clubs,hospitals etc.also start earning from advertisements</a:t>
            </a:r>
          </a:p>
        </p:txBody>
      </p:sp>
      <p:sp>
        <p:nvSpPr>
          <p:cNvPr name="TextBox 22" id="22"/>
          <p:cNvSpPr txBox="true"/>
          <p:nvPr/>
        </p:nvSpPr>
        <p:spPr>
          <a:xfrm rot="0">
            <a:off x="9123754" y="5096995"/>
            <a:ext cx="2736463" cy="377190"/>
          </a:xfrm>
          <a:prstGeom prst="rect">
            <a:avLst/>
          </a:prstGeom>
        </p:spPr>
        <p:txBody>
          <a:bodyPr anchor="t" rtlCol="false" tIns="0" lIns="0" bIns="0" rIns="0">
            <a:spAutoFit/>
          </a:bodyPr>
          <a:lstStyle/>
          <a:p>
            <a:pPr algn="just">
              <a:lnSpc>
                <a:spcPts val="2970"/>
              </a:lnSpc>
            </a:pPr>
            <a:r>
              <a:rPr lang="en-US" sz="2700" spc="86">
                <a:solidFill>
                  <a:srgbClr val="000000"/>
                </a:solidFill>
                <a:latin typeface="Open Sauce Medium"/>
              </a:rPr>
              <a:t>YEAR 10-12</a:t>
            </a:r>
          </a:p>
        </p:txBody>
      </p:sp>
      <p:sp>
        <p:nvSpPr>
          <p:cNvPr name="TextBox 23" id="23"/>
          <p:cNvSpPr txBox="true"/>
          <p:nvPr/>
        </p:nvSpPr>
        <p:spPr>
          <a:xfrm rot="0">
            <a:off x="9123754" y="5637969"/>
            <a:ext cx="2449249" cy="1754886"/>
          </a:xfrm>
          <a:prstGeom prst="rect">
            <a:avLst/>
          </a:prstGeom>
        </p:spPr>
        <p:txBody>
          <a:bodyPr anchor="t" rtlCol="false" tIns="0" lIns="0" bIns="0" rIns="0">
            <a:spAutoFit/>
          </a:bodyPr>
          <a:lstStyle/>
          <a:p>
            <a:pPr>
              <a:lnSpc>
                <a:spcPts val="2352"/>
              </a:lnSpc>
            </a:pPr>
            <a:r>
              <a:rPr lang="en-US" sz="1600">
                <a:solidFill>
                  <a:srgbClr val="000000"/>
                </a:solidFill>
                <a:latin typeface="Open Sauce Light"/>
              </a:rPr>
              <a:t>This will be</a:t>
            </a:r>
            <a:r>
              <a:rPr lang="en-US" sz="1600">
                <a:solidFill>
                  <a:srgbClr val="000000"/>
                </a:solidFill>
                <a:latin typeface="Open Sauce Light"/>
              </a:rPr>
              <a:t> our expansion phase where we will innovate our products and diversify our operations even more</a:t>
            </a:r>
          </a:p>
        </p:txBody>
      </p:sp>
      <p:sp>
        <p:nvSpPr>
          <p:cNvPr name="TextBox 24" id="24"/>
          <p:cNvSpPr txBox="true"/>
          <p:nvPr/>
        </p:nvSpPr>
        <p:spPr>
          <a:xfrm rot="0">
            <a:off x="12046404" y="5637969"/>
            <a:ext cx="2449249" cy="1754886"/>
          </a:xfrm>
          <a:prstGeom prst="rect">
            <a:avLst/>
          </a:prstGeom>
        </p:spPr>
        <p:txBody>
          <a:bodyPr anchor="t" rtlCol="false" tIns="0" lIns="0" bIns="0" rIns="0">
            <a:spAutoFit/>
          </a:bodyPr>
          <a:lstStyle/>
          <a:p>
            <a:pPr>
              <a:lnSpc>
                <a:spcPts val="2352"/>
              </a:lnSpc>
            </a:pPr>
            <a:r>
              <a:rPr lang="en-US" sz="1600">
                <a:solidFill>
                  <a:srgbClr val="000000"/>
                </a:solidFill>
                <a:latin typeface="Open Sauce Light"/>
              </a:rPr>
              <a:t>In this phase, we will start our operations in the neighboring countries of India like Bangladesh,Sri Lanka,Nepal, Bhutan etc.</a:t>
            </a:r>
          </a:p>
        </p:txBody>
      </p:sp>
      <p:sp>
        <p:nvSpPr>
          <p:cNvPr name="TextBox 25" id="25"/>
          <p:cNvSpPr txBox="true"/>
          <p:nvPr/>
        </p:nvSpPr>
        <p:spPr>
          <a:xfrm rot="0">
            <a:off x="4154161" y="2452752"/>
            <a:ext cx="10444167" cy="940071"/>
          </a:xfrm>
          <a:prstGeom prst="rect">
            <a:avLst/>
          </a:prstGeom>
        </p:spPr>
        <p:txBody>
          <a:bodyPr anchor="t" rtlCol="false" tIns="0" lIns="0" bIns="0" rIns="0">
            <a:spAutoFit/>
          </a:bodyPr>
          <a:lstStyle/>
          <a:p>
            <a:pPr algn="ctr" marL="0" indent="0" lvl="0">
              <a:lnSpc>
                <a:spcPts val="7650"/>
              </a:lnSpc>
              <a:spcBef>
                <a:spcPct val="0"/>
              </a:spcBef>
            </a:pPr>
            <a:r>
              <a:rPr lang="en-US" sz="5543" spc="155">
                <a:solidFill>
                  <a:srgbClr val="010101"/>
                </a:solidFill>
                <a:latin typeface="Open Sauce Medium"/>
              </a:rPr>
              <a:t>TIMELINE</a:t>
            </a:r>
            <a:r>
              <a:rPr lang="en-US" sz="5543" spc="155">
                <a:solidFill>
                  <a:srgbClr val="010101"/>
                </a:solidFill>
                <a:latin typeface="Open Sauce Medium"/>
              </a:rPr>
              <a:t>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2245940" y="3553874"/>
            <a:ext cx="6160724"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10483177" y="2071148"/>
            <a:ext cx="6266580" cy="6266580"/>
          </a:xfrm>
          <a:custGeom>
            <a:avLst/>
            <a:gdLst/>
            <a:ahLst/>
            <a:cxnLst/>
            <a:rect r="r" b="b" t="t" l="l"/>
            <a:pathLst>
              <a:path h="6266580" w="6266580">
                <a:moveTo>
                  <a:pt x="0" y="0"/>
                </a:moveTo>
                <a:lnTo>
                  <a:pt x="6266580" y="0"/>
                </a:lnTo>
                <a:lnTo>
                  <a:pt x="6266580" y="6266580"/>
                </a:lnTo>
                <a:lnTo>
                  <a:pt x="0" y="6266580"/>
                </a:lnTo>
                <a:lnTo>
                  <a:pt x="0" y="0"/>
                </a:lnTo>
                <a:close/>
              </a:path>
            </a:pathLst>
          </a:custGeom>
          <a:blipFill>
            <a:blip r:embed="rId4"/>
            <a:stretch>
              <a:fillRect l="0" t="0" r="0" b="0"/>
            </a:stretch>
          </a:blipFill>
        </p:spPr>
      </p:sp>
      <p:sp>
        <p:nvSpPr>
          <p:cNvPr name="TextBox 5" id="5"/>
          <p:cNvSpPr txBox="true"/>
          <p:nvPr/>
        </p:nvSpPr>
        <p:spPr>
          <a:xfrm rot="0">
            <a:off x="2245940" y="4110149"/>
            <a:ext cx="6675908" cy="2936056"/>
          </a:xfrm>
          <a:prstGeom prst="rect">
            <a:avLst/>
          </a:prstGeom>
        </p:spPr>
        <p:txBody>
          <a:bodyPr anchor="t" rtlCol="false" tIns="0" lIns="0" bIns="0" rIns="0">
            <a:spAutoFit/>
          </a:bodyPr>
          <a:lstStyle/>
          <a:p>
            <a:pPr>
              <a:lnSpc>
                <a:spcPts val="3343"/>
              </a:lnSpc>
            </a:pPr>
            <a:r>
              <a:rPr lang="en-US" sz="2274">
                <a:solidFill>
                  <a:srgbClr val="000000"/>
                </a:solidFill>
                <a:latin typeface="Open Sauce Light"/>
              </a:rPr>
              <a:t>Once we are a pioneer in the field of vending machine market in India.we will work on different products such as a  sanitary napkin vending machine. A major part of this business would be a B2G business model. We will also start operations in neighbouring countries like Nepal, Bhutan ,Bangladesh.</a:t>
            </a:r>
          </a:p>
        </p:txBody>
      </p:sp>
      <p:sp>
        <p:nvSpPr>
          <p:cNvPr name="TextBox 6" id="6"/>
          <p:cNvSpPr txBox="true"/>
          <p:nvPr/>
        </p:nvSpPr>
        <p:spPr>
          <a:xfrm rot="0">
            <a:off x="2390865" y="1776508"/>
            <a:ext cx="6530983" cy="647700"/>
          </a:xfrm>
          <a:prstGeom prst="rect">
            <a:avLst/>
          </a:prstGeom>
        </p:spPr>
        <p:txBody>
          <a:bodyPr anchor="t" rtlCol="false" tIns="0" lIns="0" bIns="0" rIns="0">
            <a:spAutoFit/>
          </a:bodyPr>
          <a:lstStyle/>
          <a:p>
            <a:pPr>
              <a:lnSpc>
                <a:spcPts val="4950"/>
              </a:lnSpc>
            </a:pPr>
            <a:r>
              <a:rPr lang="en-US" sz="4500" spc="144">
                <a:solidFill>
                  <a:srgbClr val="000000"/>
                </a:solidFill>
                <a:latin typeface="Days"/>
              </a:rPr>
              <a:t>EXPANSION</a:t>
            </a:r>
          </a:p>
        </p:txBody>
      </p:sp>
      <p:sp>
        <p:nvSpPr>
          <p:cNvPr name="TextBox 7" id="7"/>
          <p:cNvSpPr txBox="true"/>
          <p:nvPr/>
        </p:nvSpPr>
        <p:spPr>
          <a:xfrm rot="0">
            <a:off x="2390865" y="2470563"/>
            <a:ext cx="6753135" cy="1045211"/>
          </a:xfrm>
          <a:prstGeom prst="rect">
            <a:avLst/>
          </a:prstGeom>
        </p:spPr>
        <p:txBody>
          <a:bodyPr anchor="t" rtlCol="false" tIns="0" lIns="0" bIns="0" rIns="0">
            <a:spAutoFit/>
          </a:bodyPr>
          <a:lstStyle/>
          <a:p>
            <a:pPr>
              <a:lnSpc>
                <a:spcPts val="8030"/>
              </a:lnSpc>
            </a:pPr>
            <a:r>
              <a:rPr lang="en-US" sz="7300" spc="1131">
                <a:solidFill>
                  <a:srgbClr val="000000"/>
                </a:solidFill>
                <a:latin typeface="Open Sauce Medium"/>
              </a:rPr>
              <a:t>PLANS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2688245" y="3167714"/>
            <a:ext cx="4979963" cy="4114800"/>
          </a:xfrm>
          <a:custGeom>
            <a:avLst/>
            <a:gdLst/>
            <a:ahLst/>
            <a:cxnLst/>
            <a:rect r="r" b="b" t="t" l="l"/>
            <a:pathLst>
              <a:path h="4114800" w="4979963">
                <a:moveTo>
                  <a:pt x="0" y="0"/>
                </a:moveTo>
                <a:lnTo>
                  <a:pt x="4979963" y="0"/>
                </a:lnTo>
                <a:lnTo>
                  <a:pt x="497996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918181" y="3951035"/>
            <a:ext cx="4929265" cy="318903"/>
          </a:xfrm>
          <a:prstGeom prst="rect">
            <a:avLst/>
          </a:prstGeom>
        </p:spPr>
        <p:txBody>
          <a:bodyPr anchor="t" rtlCol="false" tIns="0" lIns="0" bIns="0" rIns="0">
            <a:spAutoFit/>
          </a:bodyPr>
          <a:lstStyle/>
          <a:p>
            <a:pPr algn="r">
              <a:lnSpc>
                <a:spcPts val="2046"/>
              </a:lnSpc>
            </a:pPr>
            <a:r>
              <a:rPr lang="en-US" sz="1860" spc="158">
                <a:solidFill>
                  <a:srgbClr val="FFFFFF"/>
                </a:solidFill>
                <a:latin typeface="Agrandir Narrow Bold"/>
              </a:rPr>
              <a:t>Anurag(211EE215)</a:t>
            </a:r>
          </a:p>
        </p:txBody>
      </p:sp>
      <p:sp>
        <p:nvSpPr>
          <p:cNvPr name="TextBox 5" id="5"/>
          <p:cNvSpPr txBox="true"/>
          <p:nvPr/>
        </p:nvSpPr>
        <p:spPr>
          <a:xfrm rot="0">
            <a:off x="11348947" y="4460445"/>
            <a:ext cx="3498499"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Kamaldeep(211EE232)</a:t>
            </a:r>
          </a:p>
        </p:txBody>
      </p:sp>
      <p:sp>
        <p:nvSpPr>
          <p:cNvPr name="TextBox 6" id="6"/>
          <p:cNvSpPr txBox="true"/>
          <p:nvPr/>
        </p:nvSpPr>
        <p:spPr>
          <a:xfrm rot="0">
            <a:off x="12102921" y="5008324"/>
            <a:ext cx="2744525"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Madhav(211EE237)</a:t>
            </a:r>
          </a:p>
        </p:txBody>
      </p:sp>
      <p:sp>
        <p:nvSpPr>
          <p:cNvPr name="TextBox 7" id="7"/>
          <p:cNvSpPr txBox="true"/>
          <p:nvPr/>
        </p:nvSpPr>
        <p:spPr>
          <a:xfrm rot="0">
            <a:off x="9912745" y="5556203"/>
            <a:ext cx="4934702"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Rohit(211EE248)</a:t>
            </a:r>
          </a:p>
        </p:txBody>
      </p:sp>
      <p:sp>
        <p:nvSpPr>
          <p:cNvPr name="TextBox 8" id="8"/>
          <p:cNvSpPr txBox="true"/>
          <p:nvPr/>
        </p:nvSpPr>
        <p:spPr>
          <a:xfrm rot="0">
            <a:off x="9912745" y="6104082"/>
            <a:ext cx="4934702"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Sujal(211EE259)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5400000">
            <a:off x="8037183" y="385825"/>
            <a:ext cx="11245538" cy="9778557"/>
            <a:chOff x="0" y="0"/>
            <a:chExt cx="2961788" cy="2575423"/>
          </a:xfrm>
        </p:grpSpPr>
        <p:sp>
          <p:nvSpPr>
            <p:cNvPr name="Freeform 3" id="3"/>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4" id="4"/>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5" id="5"/>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6" id="6"/>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Freeform 7" id="7"/>
          <p:cNvSpPr/>
          <p:nvPr/>
        </p:nvSpPr>
        <p:spPr>
          <a:xfrm flipH="false" flipV="false" rot="0">
            <a:off x="0" y="0"/>
            <a:ext cx="8780198" cy="10287000"/>
          </a:xfrm>
          <a:custGeom>
            <a:avLst/>
            <a:gdLst/>
            <a:ahLst/>
            <a:cxnLst/>
            <a:rect r="r" b="b" t="t" l="l"/>
            <a:pathLst>
              <a:path h="10287000" w="8780198">
                <a:moveTo>
                  <a:pt x="0" y="0"/>
                </a:moveTo>
                <a:lnTo>
                  <a:pt x="8780198" y="0"/>
                </a:lnTo>
                <a:lnTo>
                  <a:pt x="8780198" y="10287000"/>
                </a:lnTo>
                <a:lnTo>
                  <a:pt x="0" y="10287000"/>
                </a:lnTo>
                <a:lnTo>
                  <a:pt x="0" y="0"/>
                </a:lnTo>
                <a:close/>
              </a:path>
            </a:pathLst>
          </a:custGeom>
          <a:blipFill>
            <a:blip r:embed="rId2"/>
            <a:stretch>
              <a:fillRect l="-8580" t="0" r="-8580" b="0"/>
            </a:stretch>
          </a:blipFill>
        </p:spPr>
      </p:sp>
      <p:sp>
        <p:nvSpPr>
          <p:cNvPr name="TextBox 8" id="8"/>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9" id="9"/>
          <p:cNvSpPr txBox="true"/>
          <p:nvPr/>
        </p:nvSpPr>
        <p:spPr>
          <a:xfrm rot="0">
            <a:off x="10302872" y="4390813"/>
            <a:ext cx="7360733" cy="1454334"/>
          </a:xfrm>
          <a:prstGeom prst="rect">
            <a:avLst/>
          </a:prstGeom>
        </p:spPr>
        <p:txBody>
          <a:bodyPr anchor="t" rtlCol="false" tIns="0" lIns="0" bIns="0" rIns="0">
            <a:spAutoFit/>
          </a:bodyPr>
          <a:lstStyle/>
          <a:p>
            <a:pPr>
              <a:lnSpc>
                <a:spcPts val="2906"/>
              </a:lnSpc>
            </a:pPr>
            <a:r>
              <a:rPr lang="en-US" sz="1977">
                <a:solidFill>
                  <a:srgbClr val="FFFFFF"/>
                </a:solidFill>
                <a:latin typeface="Open Sauce Light"/>
              </a:rPr>
              <a:t>The idea aim is to promote the unmanned retail segment in India. It is a shop without a shopkeeper a “Vending Machine”.It is a business model that has  skyrocketed in the west and the aim is to expand the same in India.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2372147"/>
            <a:ext cx="19679979" cy="6018193"/>
            <a:chOff x="0" y="0"/>
            <a:chExt cx="5183204" cy="1585039"/>
          </a:xfrm>
        </p:grpSpPr>
        <p:sp>
          <p:nvSpPr>
            <p:cNvPr name="Freeform 5" id="5">
              <a:hlinkClick r:id="rId5" tooltip="https://i.imgflip.com/5t8nzb.mp4"/>
            </p:cNvPr>
            <p:cNvSpPr/>
            <p:nvPr/>
          </p:nvSpPr>
          <p:spPr>
            <a:xfrm flipH="false" flipV="false" rot="0">
              <a:off x="0" y="0"/>
              <a:ext cx="5183205" cy="1585039"/>
            </a:xfrm>
            <a:custGeom>
              <a:avLst/>
              <a:gdLst/>
              <a:ahLst/>
              <a:cxnLst/>
              <a:rect r="r" b="b" t="t" l="l"/>
              <a:pathLst>
                <a:path h="1585039" w="5183205">
                  <a:moveTo>
                    <a:pt x="0" y="0"/>
                  </a:moveTo>
                  <a:lnTo>
                    <a:pt x="5183205" y="0"/>
                  </a:lnTo>
                  <a:lnTo>
                    <a:pt x="5183205" y="1585039"/>
                  </a:lnTo>
                  <a:lnTo>
                    <a:pt x="0" y="1585039"/>
                  </a:lnTo>
                  <a:close/>
                </a:path>
              </a:pathLst>
            </a:custGeom>
            <a:solidFill>
              <a:srgbClr val="F5F5F5"/>
            </a:solidFill>
          </p:spPr>
        </p:sp>
        <p:sp>
          <p:nvSpPr>
            <p:cNvPr name="TextBox 6" id="6"/>
            <p:cNvSpPr txBox="true"/>
            <p:nvPr/>
          </p:nvSpPr>
          <p:spPr>
            <a:xfrm>
              <a:off x="0" y="-28575"/>
              <a:ext cx="5183204" cy="1613614"/>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9144000" y="3196971"/>
            <a:ext cx="7589372" cy="3835908"/>
          </a:xfrm>
          <a:prstGeom prst="rect">
            <a:avLst/>
          </a:prstGeom>
        </p:spPr>
        <p:txBody>
          <a:bodyPr anchor="t" rtlCol="false" tIns="0" lIns="0" bIns="0" rIns="0">
            <a:spAutoFit/>
          </a:bodyPr>
          <a:lstStyle/>
          <a:p>
            <a:pPr>
              <a:lnSpc>
                <a:spcPts val="3380"/>
              </a:lnSpc>
            </a:pPr>
            <a:r>
              <a:rPr lang="en-US" sz="2299">
                <a:solidFill>
                  <a:srgbClr val="000000"/>
                </a:solidFill>
                <a:latin typeface="Open Sauce Light"/>
              </a:rPr>
              <a:t>There are approximately 65 lakh potential locations across about 500 cities in India where vending machines can be installed. With around 40,000 hospitals, 5,55,000 workplaces, 1,13,000 public places (metro and railway stations, etc.), 2,49,000 factories, 2,20,000 ATM locations, and 6,30,000 residential areas (apartments, PGs, hostels), the estimated market size in the Indian market is about 14 billion USD. </a:t>
            </a:r>
          </a:p>
        </p:txBody>
      </p:sp>
      <p:sp>
        <p:nvSpPr>
          <p:cNvPr name="AutoShape 8" id="8"/>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
        <p:nvSpPr>
          <p:cNvPr name="TextBox 9" id="9"/>
          <p:cNvSpPr txBox="true"/>
          <p:nvPr/>
        </p:nvSpPr>
        <p:spPr>
          <a:xfrm rot="0">
            <a:off x="1622987" y="3491865"/>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Market</a:t>
            </a:r>
          </a:p>
        </p:txBody>
      </p:sp>
      <p:sp>
        <p:nvSpPr>
          <p:cNvPr name="TextBox 10" id="10"/>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RESEARCH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054782" y="-1145555"/>
            <a:ext cx="7015976" cy="12171720"/>
            <a:chOff x="0" y="0"/>
            <a:chExt cx="1455146" cy="2524471"/>
          </a:xfrm>
        </p:grpSpPr>
        <p:sp>
          <p:nvSpPr>
            <p:cNvPr name="Freeform 4" id="4"/>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5" id="5"/>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863420" y="4240249"/>
            <a:ext cx="15156557" cy="0"/>
          </a:xfrm>
          <a:prstGeom prst="line">
            <a:avLst/>
          </a:prstGeom>
          <a:ln cap="flat" w="76200">
            <a:solidFill>
              <a:srgbClr val="C23A97"/>
            </a:solidFill>
            <a:prstDash val="solid"/>
            <a:headEnd type="none" len="sm" w="sm"/>
            <a:tailEnd type="none" len="sm" w="sm"/>
          </a:ln>
        </p:spPr>
      </p:sp>
      <p:grpSp>
        <p:nvGrpSpPr>
          <p:cNvPr name="Group 7" id="7"/>
          <p:cNvGrpSpPr/>
          <p:nvPr/>
        </p:nvGrpSpPr>
        <p:grpSpPr>
          <a:xfrm rot="0">
            <a:off x="8070758" y="0"/>
            <a:ext cx="9444913" cy="10287000"/>
            <a:chOff x="0" y="0"/>
            <a:chExt cx="2487549" cy="2709333"/>
          </a:xfrm>
        </p:grpSpPr>
        <p:sp>
          <p:nvSpPr>
            <p:cNvPr name="Freeform 8" id="8"/>
            <p:cNvSpPr/>
            <p:nvPr/>
          </p:nvSpPr>
          <p:spPr>
            <a:xfrm flipH="false" flipV="false" rot="0">
              <a:off x="0" y="0"/>
              <a:ext cx="2487549" cy="2709333"/>
            </a:xfrm>
            <a:custGeom>
              <a:avLst/>
              <a:gdLst/>
              <a:ahLst/>
              <a:cxnLst/>
              <a:rect r="r" b="b" t="t" l="l"/>
              <a:pathLst>
                <a:path h="2709333" w="2487549">
                  <a:moveTo>
                    <a:pt x="0" y="0"/>
                  </a:moveTo>
                  <a:lnTo>
                    <a:pt x="2487549" y="0"/>
                  </a:lnTo>
                  <a:lnTo>
                    <a:pt x="2487549" y="2709333"/>
                  </a:lnTo>
                  <a:lnTo>
                    <a:pt x="0" y="2709333"/>
                  </a:lnTo>
                  <a:close/>
                </a:path>
              </a:pathLst>
            </a:custGeom>
            <a:solidFill>
              <a:srgbClr val="FFFFFF"/>
            </a:solidFill>
          </p:spPr>
        </p:sp>
        <p:sp>
          <p:nvSpPr>
            <p:cNvPr name="TextBox 9" id="9"/>
            <p:cNvSpPr txBox="true"/>
            <p:nvPr/>
          </p:nvSpPr>
          <p:spPr>
            <a:xfrm>
              <a:off x="0" y="-114300"/>
              <a:ext cx="2487549" cy="2823633"/>
            </a:xfrm>
            <a:prstGeom prst="rect">
              <a:avLst/>
            </a:prstGeom>
          </p:spPr>
          <p:txBody>
            <a:bodyPr anchor="ctr" rtlCol="false" tIns="50800" lIns="50800" bIns="50800" rIns="50800"/>
            <a:lstStyle/>
            <a:p>
              <a:pPr algn="ctr">
                <a:lnSpc>
                  <a:spcPts val="3233"/>
                </a:lnSpc>
              </a:pPr>
            </a:p>
          </p:txBody>
        </p:sp>
      </p:grpSp>
      <p:sp>
        <p:nvSpPr>
          <p:cNvPr name="Freeform 10" id="10"/>
          <p:cNvSpPr/>
          <p:nvPr/>
        </p:nvSpPr>
        <p:spPr>
          <a:xfrm flipH="false" flipV="false" rot="0">
            <a:off x="8391692" y="189217"/>
            <a:ext cx="8899087" cy="4449543"/>
          </a:xfrm>
          <a:custGeom>
            <a:avLst/>
            <a:gdLst/>
            <a:ahLst/>
            <a:cxnLst/>
            <a:rect r="r" b="b" t="t" l="l"/>
            <a:pathLst>
              <a:path h="4449543" w="8899087">
                <a:moveTo>
                  <a:pt x="0" y="0"/>
                </a:moveTo>
                <a:lnTo>
                  <a:pt x="8899086" y="0"/>
                </a:lnTo>
                <a:lnTo>
                  <a:pt x="8899086" y="4449544"/>
                </a:lnTo>
                <a:lnTo>
                  <a:pt x="0" y="4449544"/>
                </a:lnTo>
                <a:lnTo>
                  <a:pt x="0" y="0"/>
                </a:lnTo>
                <a:close/>
              </a:path>
            </a:pathLst>
          </a:custGeom>
          <a:blipFill>
            <a:blip r:embed="rId3"/>
            <a:stretch>
              <a:fillRect l="0" t="0" r="0" b="0"/>
            </a:stretch>
          </a:blipFill>
        </p:spPr>
      </p:sp>
      <p:sp>
        <p:nvSpPr>
          <p:cNvPr name="Freeform 11" id="11"/>
          <p:cNvSpPr/>
          <p:nvPr/>
        </p:nvSpPr>
        <p:spPr>
          <a:xfrm flipH="false" flipV="false" rot="0">
            <a:off x="8320110" y="5274204"/>
            <a:ext cx="8939190" cy="4671808"/>
          </a:xfrm>
          <a:custGeom>
            <a:avLst/>
            <a:gdLst/>
            <a:ahLst/>
            <a:cxnLst/>
            <a:rect r="r" b="b" t="t" l="l"/>
            <a:pathLst>
              <a:path h="4671808" w="8939190">
                <a:moveTo>
                  <a:pt x="0" y="0"/>
                </a:moveTo>
                <a:lnTo>
                  <a:pt x="8939190" y="0"/>
                </a:lnTo>
                <a:lnTo>
                  <a:pt x="8939190" y="4671808"/>
                </a:lnTo>
                <a:lnTo>
                  <a:pt x="0" y="4671808"/>
                </a:lnTo>
                <a:lnTo>
                  <a:pt x="0" y="0"/>
                </a:lnTo>
                <a:close/>
              </a:path>
            </a:pathLst>
          </a:custGeom>
          <a:blipFill>
            <a:blip r:embed="rId4"/>
            <a:stretch>
              <a:fillRect l="0" t="0" r="0" b="0"/>
            </a:stretch>
          </a:blipFill>
        </p:spPr>
      </p:sp>
      <p:sp>
        <p:nvSpPr>
          <p:cNvPr name="TextBox 12" id="12"/>
          <p:cNvSpPr txBox="true"/>
          <p:nvPr/>
        </p:nvSpPr>
        <p:spPr>
          <a:xfrm rot="0">
            <a:off x="2211640" y="2055214"/>
            <a:ext cx="5473970" cy="774700"/>
          </a:xfrm>
          <a:prstGeom prst="rect">
            <a:avLst/>
          </a:prstGeom>
        </p:spPr>
        <p:txBody>
          <a:bodyPr anchor="t" rtlCol="false" tIns="0" lIns="0" bIns="0" rIns="0">
            <a:spAutoFit/>
          </a:bodyPr>
          <a:lstStyle/>
          <a:p>
            <a:pPr>
              <a:lnSpc>
                <a:spcPts val="6049"/>
              </a:lnSpc>
            </a:pPr>
            <a:r>
              <a:rPr lang="en-US" sz="5499" spc="175">
                <a:solidFill>
                  <a:srgbClr val="000000"/>
                </a:solidFill>
                <a:latin typeface="Days"/>
              </a:rPr>
              <a:t>Market</a:t>
            </a:r>
          </a:p>
        </p:txBody>
      </p:sp>
      <p:sp>
        <p:nvSpPr>
          <p:cNvPr name="TextBox 13" id="13"/>
          <p:cNvSpPr txBox="true"/>
          <p:nvPr/>
        </p:nvSpPr>
        <p:spPr>
          <a:xfrm rot="0">
            <a:off x="2211640" y="2891532"/>
            <a:ext cx="5473970" cy="962660"/>
          </a:xfrm>
          <a:prstGeom prst="rect">
            <a:avLst/>
          </a:prstGeom>
        </p:spPr>
        <p:txBody>
          <a:bodyPr anchor="t" rtlCol="false" tIns="0" lIns="0" bIns="0" rIns="0">
            <a:spAutoFit/>
          </a:bodyPr>
          <a:lstStyle/>
          <a:p>
            <a:pPr>
              <a:lnSpc>
                <a:spcPts val="7479"/>
              </a:lnSpc>
            </a:pPr>
            <a:r>
              <a:rPr lang="en-US" sz="6799" spc="768">
                <a:solidFill>
                  <a:srgbClr val="000000"/>
                </a:solidFill>
                <a:latin typeface="Open Sauce Medium"/>
              </a:rPr>
              <a:t>TRENDS</a:t>
            </a:r>
          </a:p>
        </p:txBody>
      </p:sp>
      <p:sp>
        <p:nvSpPr>
          <p:cNvPr name="TextBox 14" id="14"/>
          <p:cNvSpPr txBox="true"/>
          <p:nvPr/>
        </p:nvSpPr>
        <p:spPr>
          <a:xfrm rot="0">
            <a:off x="1270035" y="5390963"/>
            <a:ext cx="6585470" cy="2380371"/>
          </a:xfrm>
          <a:prstGeom prst="rect">
            <a:avLst/>
          </a:prstGeom>
        </p:spPr>
        <p:txBody>
          <a:bodyPr anchor="t" rtlCol="false" tIns="0" lIns="0" bIns="0" rIns="0">
            <a:spAutoFit/>
          </a:bodyPr>
          <a:lstStyle/>
          <a:p>
            <a:pPr algn="ctr">
              <a:lnSpc>
                <a:spcPts val="3198"/>
              </a:lnSpc>
              <a:spcBef>
                <a:spcPct val="0"/>
              </a:spcBef>
            </a:pPr>
            <a:r>
              <a:rPr lang="en-US" sz="2284">
                <a:solidFill>
                  <a:srgbClr val="000000"/>
                </a:solidFill>
                <a:latin typeface="Open Sans Bold"/>
              </a:rPr>
              <a:t>The global market size of this as of 2022 is 18.22 billion and it will rise to about 28 billion by 2030. . It is well-established in the US, Japan, and Europe. On the other hand, it is still in a growth phase in the Asian countries especially India.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997088" y="-628312"/>
            <a:ext cx="8570811" cy="11543623"/>
            <a:chOff x="0" y="0"/>
            <a:chExt cx="3632200" cy="4892040"/>
          </a:xfrm>
        </p:grpSpPr>
        <p:sp>
          <p:nvSpPr>
            <p:cNvPr name="Freeform 4" id="4"/>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4"/>
              <a:stretch>
                <a:fillRect l="-51243" t="0" r="-51243" b="0"/>
              </a:stretch>
            </a:blipFill>
          </p:spPr>
        </p:sp>
        <p:sp>
          <p:nvSpPr>
            <p:cNvPr name="Freeform 5" id="5"/>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name="AutoShape 6" id="6"/>
          <p:cNvSpPr/>
          <p:nvPr/>
        </p:nvSpPr>
        <p:spPr>
          <a:xfrm flipH="true" flipV="true">
            <a:off x="2390865" y="4846255"/>
            <a:ext cx="6160724"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1567627" y="4983962"/>
            <a:ext cx="8144756" cy="2293529"/>
          </a:xfrm>
          <a:prstGeom prst="rect">
            <a:avLst/>
          </a:prstGeom>
        </p:spPr>
        <p:txBody>
          <a:bodyPr anchor="t" rtlCol="false" tIns="0" lIns="0" bIns="0" rIns="0">
            <a:spAutoFit/>
          </a:bodyPr>
          <a:lstStyle/>
          <a:p>
            <a:pPr>
              <a:lnSpc>
                <a:spcPts val="3670"/>
              </a:lnSpc>
            </a:pPr>
            <a:r>
              <a:rPr lang="en-US" sz="2497">
                <a:solidFill>
                  <a:srgbClr val="000000"/>
                </a:solidFill>
                <a:latin typeface="Open Sauce Light"/>
              </a:rPr>
              <a:t>The traditional marketplaces in India are such that you go to a shop, tell the shopkeeper what you want and it is given to you.What we wish to do is that we wish to remove the shopkeeper in between , so that  it is just the consumer and the commodity.</a:t>
            </a:r>
          </a:p>
        </p:txBody>
      </p:sp>
      <p:sp>
        <p:nvSpPr>
          <p:cNvPr name="TextBox 8" id="8"/>
          <p:cNvSpPr txBox="true"/>
          <p:nvPr/>
        </p:nvSpPr>
        <p:spPr>
          <a:xfrm rot="0">
            <a:off x="2390865" y="2859363"/>
            <a:ext cx="6530983" cy="627380"/>
          </a:xfrm>
          <a:prstGeom prst="rect">
            <a:avLst/>
          </a:prstGeom>
        </p:spPr>
        <p:txBody>
          <a:bodyPr anchor="t" rtlCol="false" tIns="0" lIns="0" bIns="0" rIns="0">
            <a:spAutoFit/>
          </a:bodyPr>
          <a:lstStyle/>
          <a:p>
            <a:pPr>
              <a:lnSpc>
                <a:spcPts val="4840"/>
              </a:lnSpc>
            </a:pPr>
            <a:r>
              <a:rPr lang="en-US" sz="4400" spc="140">
                <a:solidFill>
                  <a:srgbClr val="000000"/>
                </a:solidFill>
                <a:latin typeface="Days"/>
              </a:rPr>
              <a:t>CONVENTIONAL </a:t>
            </a:r>
          </a:p>
        </p:txBody>
      </p:sp>
      <p:sp>
        <p:nvSpPr>
          <p:cNvPr name="TextBox 9" id="9"/>
          <p:cNvSpPr txBox="true"/>
          <p:nvPr/>
        </p:nvSpPr>
        <p:spPr>
          <a:xfrm rot="0">
            <a:off x="2390865" y="3553418"/>
            <a:ext cx="6753135" cy="1045211"/>
          </a:xfrm>
          <a:prstGeom prst="rect">
            <a:avLst/>
          </a:prstGeom>
        </p:spPr>
        <p:txBody>
          <a:bodyPr anchor="t" rtlCol="false" tIns="0" lIns="0" bIns="0" rIns="0">
            <a:spAutoFit/>
          </a:bodyPr>
          <a:lstStyle/>
          <a:p>
            <a:pPr>
              <a:lnSpc>
                <a:spcPts val="8030"/>
              </a:lnSpc>
            </a:pPr>
            <a:r>
              <a:rPr lang="en-US" sz="7300" spc="1131">
                <a:solidFill>
                  <a:srgbClr val="000000"/>
                </a:solidFill>
                <a:latin typeface="Open Sauce Medium"/>
              </a:rPr>
              <a:t>MARKET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23724" y="1899294"/>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8585940" y="3551043"/>
            <a:ext cx="9409660" cy="3574677"/>
          </a:xfrm>
          <a:prstGeom prst="rect">
            <a:avLst/>
          </a:prstGeom>
        </p:spPr>
        <p:txBody>
          <a:bodyPr anchor="t" rtlCol="false" tIns="0" lIns="0" bIns="0" rIns="0">
            <a:spAutoFit/>
          </a:bodyPr>
          <a:lstStyle/>
          <a:p>
            <a:pPr marL="702026" indent="-351013" lvl="1">
              <a:lnSpc>
                <a:spcPts val="4779"/>
              </a:lnSpc>
              <a:buFont typeface="Arial"/>
              <a:buChar char="•"/>
            </a:pPr>
            <a:r>
              <a:rPr lang="en-US" sz="3251">
                <a:solidFill>
                  <a:srgbClr val="000000"/>
                </a:solidFill>
                <a:latin typeface="Open Sauce Bold"/>
              </a:rPr>
              <a:t>USER CONVENIENT</a:t>
            </a:r>
          </a:p>
          <a:p>
            <a:pPr marL="702026" indent="-351013" lvl="1">
              <a:lnSpc>
                <a:spcPts val="4779"/>
              </a:lnSpc>
              <a:buFont typeface="Arial"/>
              <a:buChar char="•"/>
            </a:pPr>
            <a:r>
              <a:rPr lang="en-US" sz="3251">
                <a:solidFill>
                  <a:srgbClr val="000000"/>
                </a:solidFill>
                <a:latin typeface="Open Sauce Bold"/>
              </a:rPr>
              <a:t>LOW OVERHEAD COST</a:t>
            </a:r>
          </a:p>
          <a:p>
            <a:pPr marL="702026" indent="-351013" lvl="1">
              <a:lnSpc>
                <a:spcPts val="4779"/>
              </a:lnSpc>
              <a:buFont typeface="Arial"/>
              <a:buChar char="•"/>
            </a:pPr>
            <a:r>
              <a:rPr lang="en-US" sz="3251">
                <a:solidFill>
                  <a:srgbClr val="000000"/>
                </a:solidFill>
                <a:latin typeface="Open Sauce Bold"/>
              </a:rPr>
              <a:t>TIME SAVING</a:t>
            </a:r>
          </a:p>
          <a:p>
            <a:pPr marL="702026" indent="-351013" lvl="1">
              <a:lnSpc>
                <a:spcPts val="4779"/>
              </a:lnSpc>
              <a:buFont typeface="Arial"/>
              <a:buChar char="•"/>
            </a:pPr>
            <a:r>
              <a:rPr lang="en-US" sz="3251">
                <a:solidFill>
                  <a:srgbClr val="000000"/>
                </a:solidFill>
                <a:latin typeface="Open Sauce Bold"/>
              </a:rPr>
              <a:t>EFFECTIVE ADVERTISEMENT PLATFORM</a:t>
            </a:r>
          </a:p>
          <a:p>
            <a:pPr marL="702026" indent="-351013" lvl="1">
              <a:lnSpc>
                <a:spcPts val="4779"/>
              </a:lnSpc>
              <a:buFont typeface="Arial"/>
              <a:buChar char="•"/>
            </a:pPr>
            <a:r>
              <a:rPr lang="en-US" sz="3251">
                <a:solidFill>
                  <a:srgbClr val="000000"/>
                </a:solidFill>
                <a:latin typeface="Open Sauce Bold"/>
              </a:rPr>
              <a:t>24/7  365 DAYS  SERVICE</a:t>
            </a:r>
          </a:p>
          <a:p>
            <a:pPr marL="702026" indent="-351013" lvl="1">
              <a:lnSpc>
                <a:spcPts val="4779"/>
              </a:lnSpc>
              <a:buFont typeface="Arial"/>
              <a:buChar char="•"/>
            </a:pPr>
            <a:r>
              <a:rPr lang="en-US" sz="3251">
                <a:solidFill>
                  <a:srgbClr val="000000"/>
                </a:solidFill>
                <a:latin typeface="Open Sauce Bold"/>
              </a:rPr>
              <a:t>SAVES MANUAL LABOUR </a:t>
            </a:r>
          </a:p>
        </p:txBody>
      </p:sp>
      <p:sp>
        <p:nvSpPr>
          <p:cNvPr name="TextBox 7" id="7"/>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ADVANTAGES</a:t>
            </a:r>
          </a:p>
        </p:txBody>
      </p:sp>
      <p:sp>
        <p:nvSpPr>
          <p:cNvPr name="AutoShape 8" id="8"/>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91688" y="3203475"/>
            <a:ext cx="13104624" cy="6054825"/>
            <a:chOff x="0" y="0"/>
            <a:chExt cx="3586421" cy="1657060"/>
          </a:xfrm>
        </p:grpSpPr>
        <p:sp>
          <p:nvSpPr>
            <p:cNvPr name="Freeform 4" id="4"/>
            <p:cNvSpPr/>
            <p:nvPr/>
          </p:nvSpPr>
          <p:spPr>
            <a:xfrm flipH="false" flipV="false" rot="0">
              <a:off x="0" y="0"/>
              <a:ext cx="3586421" cy="1657060"/>
            </a:xfrm>
            <a:custGeom>
              <a:avLst/>
              <a:gdLst/>
              <a:ahLst/>
              <a:cxnLst/>
              <a:rect r="r" b="b" t="t" l="l"/>
              <a:pathLst>
                <a:path h="1657060" w="3586421">
                  <a:moveTo>
                    <a:pt x="0" y="0"/>
                  </a:moveTo>
                  <a:lnTo>
                    <a:pt x="3586421" y="0"/>
                  </a:lnTo>
                  <a:lnTo>
                    <a:pt x="3586421" y="1657060"/>
                  </a:lnTo>
                  <a:lnTo>
                    <a:pt x="0" y="1657060"/>
                  </a:lnTo>
                  <a:close/>
                </a:path>
              </a:pathLst>
            </a:custGeom>
            <a:gradFill rotWithShape="true">
              <a:gsLst>
                <a:gs pos="0">
                  <a:srgbClr val="B34593">
                    <a:alpha val="100000"/>
                  </a:srgbClr>
                </a:gs>
                <a:gs pos="100000">
                  <a:srgbClr val="151F52">
                    <a:alpha val="100000"/>
                  </a:srgbClr>
                </a:gs>
              </a:gsLst>
              <a:lin ang="5400000"/>
            </a:gradFill>
          </p:spPr>
        </p:sp>
        <p:sp>
          <p:nvSpPr>
            <p:cNvPr name="TextBox 5" id="5"/>
            <p:cNvSpPr txBox="true"/>
            <p:nvPr/>
          </p:nvSpPr>
          <p:spPr>
            <a:xfrm>
              <a:off x="0" y="-38100"/>
              <a:ext cx="3586421" cy="16951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880298" y="3374850"/>
            <a:ext cx="3965972" cy="4765536"/>
          </a:xfrm>
          <a:custGeom>
            <a:avLst/>
            <a:gdLst/>
            <a:ahLst/>
            <a:cxnLst/>
            <a:rect r="r" b="b" t="t" l="l"/>
            <a:pathLst>
              <a:path h="4765536" w="3965972">
                <a:moveTo>
                  <a:pt x="0" y="0"/>
                </a:moveTo>
                <a:lnTo>
                  <a:pt x="3965972" y="0"/>
                </a:lnTo>
                <a:lnTo>
                  <a:pt x="3965972" y="4765536"/>
                </a:lnTo>
                <a:lnTo>
                  <a:pt x="0" y="4765536"/>
                </a:lnTo>
                <a:lnTo>
                  <a:pt x="0" y="0"/>
                </a:lnTo>
                <a:close/>
              </a:path>
            </a:pathLst>
          </a:custGeom>
          <a:blipFill>
            <a:blip r:embed="rId4"/>
            <a:stretch>
              <a:fillRect l="-4424" t="0" r="-15736" b="0"/>
            </a:stretch>
          </a:blipFill>
        </p:spPr>
      </p:sp>
      <p:sp>
        <p:nvSpPr>
          <p:cNvPr name="Freeform 7" id="7"/>
          <p:cNvSpPr/>
          <p:nvPr/>
        </p:nvSpPr>
        <p:spPr>
          <a:xfrm flipH="false" flipV="false" rot="0">
            <a:off x="7461799" y="3374850"/>
            <a:ext cx="3785255" cy="4765536"/>
          </a:xfrm>
          <a:custGeom>
            <a:avLst/>
            <a:gdLst/>
            <a:ahLst/>
            <a:cxnLst/>
            <a:rect r="r" b="b" t="t" l="l"/>
            <a:pathLst>
              <a:path h="4765536" w="3785255">
                <a:moveTo>
                  <a:pt x="0" y="0"/>
                </a:moveTo>
                <a:lnTo>
                  <a:pt x="3785254" y="0"/>
                </a:lnTo>
                <a:lnTo>
                  <a:pt x="3785254" y="4765536"/>
                </a:lnTo>
                <a:lnTo>
                  <a:pt x="0" y="4765536"/>
                </a:lnTo>
                <a:lnTo>
                  <a:pt x="0" y="0"/>
                </a:lnTo>
                <a:close/>
              </a:path>
            </a:pathLst>
          </a:custGeom>
          <a:blipFill>
            <a:blip r:embed="rId5"/>
            <a:stretch>
              <a:fillRect l="-10199" t="0" r="-20583" b="-3881"/>
            </a:stretch>
          </a:blipFill>
        </p:spPr>
      </p:sp>
      <p:sp>
        <p:nvSpPr>
          <p:cNvPr name="Freeform 8" id="8"/>
          <p:cNvSpPr/>
          <p:nvPr/>
        </p:nvSpPr>
        <p:spPr>
          <a:xfrm flipH="false" flipV="false" rot="0">
            <a:off x="11565872" y="3374850"/>
            <a:ext cx="3761040" cy="4765536"/>
          </a:xfrm>
          <a:custGeom>
            <a:avLst/>
            <a:gdLst/>
            <a:ahLst/>
            <a:cxnLst/>
            <a:rect r="r" b="b" t="t" l="l"/>
            <a:pathLst>
              <a:path h="4765536" w="3761040">
                <a:moveTo>
                  <a:pt x="0" y="0"/>
                </a:moveTo>
                <a:lnTo>
                  <a:pt x="3761040" y="0"/>
                </a:lnTo>
                <a:lnTo>
                  <a:pt x="3761040" y="4765536"/>
                </a:lnTo>
                <a:lnTo>
                  <a:pt x="0" y="4765536"/>
                </a:lnTo>
                <a:lnTo>
                  <a:pt x="0" y="0"/>
                </a:lnTo>
                <a:close/>
              </a:path>
            </a:pathLst>
          </a:custGeom>
          <a:blipFill>
            <a:blip r:embed="rId6"/>
            <a:stretch>
              <a:fillRect l="-10358" t="0" r="-16349" b="0"/>
            </a:stretch>
          </a:blipFill>
        </p:spPr>
      </p:sp>
      <p:sp>
        <p:nvSpPr>
          <p:cNvPr name="TextBox 9" id="9"/>
          <p:cNvSpPr txBox="true"/>
          <p:nvPr/>
        </p:nvSpPr>
        <p:spPr>
          <a:xfrm rot="0">
            <a:off x="2880298" y="8252017"/>
            <a:ext cx="3409182"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rPr>
              <a:t>Beverages</a:t>
            </a:r>
          </a:p>
        </p:txBody>
      </p:sp>
      <p:sp>
        <p:nvSpPr>
          <p:cNvPr name="TextBox 10" id="10"/>
          <p:cNvSpPr txBox="true"/>
          <p:nvPr/>
        </p:nvSpPr>
        <p:spPr>
          <a:xfrm rot="0">
            <a:off x="7958562" y="8252017"/>
            <a:ext cx="3288491"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rPr>
              <a:t>Snacks</a:t>
            </a:r>
          </a:p>
        </p:txBody>
      </p:sp>
      <p:sp>
        <p:nvSpPr>
          <p:cNvPr name="TextBox 11" id="11"/>
          <p:cNvSpPr txBox="true"/>
          <p:nvPr/>
        </p:nvSpPr>
        <p:spPr>
          <a:xfrm rot="0">
            <a:off x="11987098" y="8252017"/>
            <a:ext cx="2918588"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rPr>
              <a:t>Frozen Foods</a:t>
            </a:r>
          </a:p>
        </p:txBody>
      </p:sp>
      <p:sp>
        <p:nvSpPr>
          <p:cNvPr name="TextBox 12" id="12"/>
          <p:cNvSpPr txBox="true"/>
          <p:nvPr/>
        </p:nvSpPr>
        <p:spPr>
          <a:xfrm rot="0">
            <a:off x="6590974" y="1362046"/>
            <a:ext cx="4974898"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PRODUCTS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7040" y="1639250"/>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663349" y="4643706"/>
            <a:ext cx="8743196" cy="3387625"/>
          </a:xfrm>
          <a:prstGeom prst="rect">
            <a:avLst/>
          </a:prstGeom>
        </p:spPr>
        <p:txBody>
          <a:bodyPr anchor="t" rtlCol="false" tIns="0" lIns="0" bIns="0" rIns="0">
            <a:spAutoFit/>
          </a:bodyPr>
          <a:lstStyle/>
          <a:p>
            <a:pPr>
              <a:lnSpc>
                <a:spcPts val="5358"/>
              </a:lnSpc>
              <a:spcBef>
                <a:spcPct val="0"/>
              </a:spcBef>
            </a:pPr>
            <a:r>
              <a:rPr lang="en-US" sz="3827">
                <a:solidFill>
                  <a:srgbClr val="000000"/>
                </a:solidFill>
                <a:latin typeface="Agrandir Narrow"/>
              </a:rPr>
              <a:t>Prompt customer care services will be provided which would clarify all issues faced by the consumers. The vending machine would be refiled regularly so that there is not a shortage of any products.</a:t>
            </a:r>
          </a:p>
        </p:txBody>
      </p:sp>
      <p:sp>
        <p:nvSpPr>
          <p:cNvPr name="TextBox 7" id="7"/>
          <p:cNvSpPr txBox="true"/>
          <p:nvPr/>
        </p:nvSpPr>
        <p:spPr>
          <a:xfrm rot="0">
            <a:off x="5240998" y="3011793"/>
            <a:ext cx="7587899" cy="1009650"/>
          </a:xfrm>
          <a:prstGeom prst="rect">
            <a:avLst/>
          </a:prstGeom>
        </p:spPr>
        <p:txBody>
          <a:bodyPr anchor="t" rtlCol="false" tIns="0" lIns="0" bIns="0" rIns="0">
            <a:spAutoFit/>
          </a:bodyPr>
          <a:lstStyle/>
          <a:p>
            <a:pPr algn="ctr">
              <a:lnSpc>
                <a:spcPts val="7920"/>
              </a:lnSpc>
            </a:pPr>
            <a:r>
              <a:rPr lang="en-US" sz="6600">
                <a:solidFill>
                  <a:srgbClr val="000000"/>
                </a:solidFill>
                <a:latin typeface="Open Sauce Medium"/>
              </a:rPr>
              <a:t>&amp; </a:t>
            </a:r>
            <a:r>
              <a:rPr lang="en-US" sz="6600">
                <a:solidFill>
                  <a:srgbClr val="000000"/>
                </a:solidFill>
                <a:latin typeface="Open Sauce Medium"/>
              </a:rPr>
              <a:t>SERVICES</a:t>
            </a:r>
          </a:p>
        </p:txBody>
      </p:sp>
      <p:sp>
        <p:nvSpPr>
          <p:cNvPr name="TextBox 8" id="8"/>
          <p:cNvSpPr txBox="true"/>
          <p:nvPr/>
        </p:nvSpPr>
        <p:spPr>
          <a:xfrm rot="0">
            <a:off x="5240998" y="2151368"/>
            <a:ext cx="7587899"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CUSTOMER CARE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DAFzyaY4K04</dc:identifier>
  <dcterms:modified xsi:type="dcterms:W3CDTF">2011-08-01T06:04:30Z</dcterms:modified>
  <cp:revision>1</cp:revision>
  <dc:title>Blue and Pink Professional Business Strategy Presentation</dc:title>
</cp:coreProperties>
</file>